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3"/>
  </p:notesMasterIdLst>
  <p:handoutMasterIdLst>
    <p:handoutMasterId r:id="rId34"/>
  </p:handoutMasterIdLst>
  <p:sldIdLst>
    <p:sldId id="292" r:id="rId2"/>
    <p:sldId id="389" r:id="rId3"/>
    <p:sldId id="353" r:id="rId4"/>
    <p:sldId id="355" r:id="rId5"/>
    <p:sldId id="390" r:id="rId6"/>
    <p:sldId id="392" r:id="rId7"/>
    <p:sldId id="360" r:id="rId8"/>
    <p:sldId id="361" r:id="rId9"/>
    <p:sldId id="362" r:id="rId10"/>
    <p:sldId id="363" r:id="rId11"/>
    <p:sldId id="364" r:id="rId12"/>
    <p:sldId id="365" r:id="rId13"/>
    <p:sldId id="391" r:id="rId14"/>
    <p:sldId id="393" r:id="rId15"/>
    <p:sldId id="366" r:id="rId16"/>
    <p:sldId id="367" r:id="rId17"/>
    <p:sldId id="368" r:id="rId18"/>
    <p:sldId id="369" r:id="rId19"/>
    <p:sldId id="370" r:id="rId20"/>
    <p:sldId id="371" r:id="rId21"/>
    <p:sldId id="373" r:id="rId22"/>
    <p:sldId id="374" r:id="rId23"/>
    <p:sldId id="375" r:id="rId24"/>
    <p:sldId id="376" r:id="rId25"/>
    <p:sldId id="377" r:id="rId26"/>
    <p:sldId id="378" r:id="rId27"/>
    <p:sldId id="379" r:id="rId28"/>
    <p:sldId id="380" r:id="rId29"/>
    <p:sldId id="381" r:id="rId30"/>
    <p:sldId id="382" r:id="rId31"/>
    <p:sldId id="351" r:id="rId3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3" clrIdx="6">
    <p:extLst>
      <p:ext uri="{19B8F6BF-5375-455C-9EA6-DF929625EA0E}">
        <p15:presenceInfo xmlns:p15="http://schemas.microsoft.com/office/powerpoint/2012/main" userId="CDT" providerId="None"/>
      </p:ext>
    </p:extLst>
  </p:cmAuthor>
  <p:cmAuthor id="8" name="Sophie Pistello (FOD Werkgelegenheid - SPF Emploi)" initials="SP(W-SE" lastIdx="4" clrIdx="7">
    <p:extLst>
      <p:ext uri="{19B8F6BF-5375-455C-9EA6-DF929625EA0E}">
        <p15:presenceInfo xmlns:p15="http://schemas.microsoft.com/office/powerpoint/2012/main" userId="S::Sophie.PISTELLO@meta.fgov.be::740e8655-e55f-496d-a566-843ab0f913ec" providerId="AD"/>
      </p:ext>
    </p:extLst>
  </p:cmAuthor>
  <p:cmAuthor id="9" name=" " initials="" lastIdx="2" clrIdx="8">
    <p:extLst>
      <p:ext uri="{19B8F6BF-5375-455C-9EA6-DF929625EA0E}">
        <p15:presenceInfo xmlns:p15="http://schemas.microsoft.com/office/powerpoint/2012/main" userId="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715"/>
    <a:srgbClr val="ACC700"/>
    <a:srgbClr val="003399"/>
    <a:srgbClr val="FFFFFF"/>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9" autoAdjust="0"/>
    <p:restoredTop sz="87907" autoAdjust="0"/>
  </p:normalViewPr>
  <p:slideViewPr>
    <p:cSldViewPr>
      <p:cViewPr varScale="1">
        <p:scale>
          <a:sx n="80" d="100"/>
          <a:sy n="80" d="100"/>
        </p:scale>
        <p:origin x="928" y="52"/>
      </p:cViewPr>
      <p:guideLst>
        <p:guide orient="horz" pos="2754"/>
        <p:guide pos="5148"/>
        <p:guide pos="340"/>
        <p:guide orient="horz" pos="577"/>
      </p:guideLst>
    </p:cSldViewPr>
  </p:slideViewPr>
  <p:notesTextViewPr>
    <p:cViewPr>
      <p:scale>
        <a:sx n="1" d="1"/>
        <a:sy n="1" d="1"/>
      </p:scale>
      <p:origin x="0" y="0"/>
    </p:cViewPr>
  </p:notesTextViewPr>
  <p:notesViewPr>
    <p:cSldViewPr>
      <p:cViewPr varScale="1">
        <p:scale>
          <a:sx n="51" d="100"/>
          <a:sy n="51" d="100"/>
        </p:scale>
        <p:origin x="1718" y="2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05/11/2021</a:t>
            </a:fld>
            <a:endParaRPr lang="en-GB" dirty="0"/>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dirty="0"/>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05/11/2021</a:t>
            </a:fld>
            <a:endParaRPr lang="en-GB" dirty="0"/>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dirty="0"/>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publications/e-fact-33-risk-assessment-teleworkers/view"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osha.europa.eu/en/publications/body-and-hazard-mapping-prevention-musculoskeletal-disorders-msd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wiki.eu/wiki/Risk_factors_for_musculoskeletal_disorders_development:_hand-arm_tasks,_repetitive_wor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sha.europa.eu/en/publications/factsheets/8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ircabc.europa.eu/ui/group/fea534f4-2590-4490-bca6-504782b47c79/library/341d5e56-dc0c-41ce-ba77-be660f3cf810/detail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oshanswers/ergonomics/office/chair_adjusting.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wh.on.ca/newsletters/at-work/100/setting-up-temporary-home-office?utm_source=iwhnews&amp;utm_medium=email&amp;utm_campaign=iwhnews-2020-0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cohs.ca/oshanswers/ergonomics/office/vdtcol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ohs.ca/oshanswers/ergonomics/office/mouse/mouse_selection.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cohs.ca/oshanswers/ergonomics/lighting_general.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oshwiki.eu/wiki/Lighting"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cohs.ca/oshanswers/phys_agents/thermal_comfort.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cohs.ca/oshanswers/ergonomics/office/stretching.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oshwiki.eu/wiki/Recommendations_and_interventions_to_decrease_physical_inactivity_at_work" TargetMode="External"/><Relationship Id="rId4" Type="http://schemas.openxmlformats.org/officeDocument/2006/relationships/hyperlink" Target="https://oshwiki.eu/wiki/Promoting_moving_and_exercise_at_work_to_avoid_prolonged_standing_and_sitt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shwiki.eu/wiki/Work-life_balance_%E2%80%93_Managing_the_interface_between_family_and_working_lif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fr-FR" sz="1200" dirty="0">
                <a:latin typeface="Calibri" panose="020F0502020204030204" pitchFamily="34" charset="0"/>
                <a:cs typeface="Calibri" panose="020F0502020204030204" pitchFamily="34" charset="0"/>
              </a:rPr>
              <a:t>Les conseils proposés dans ce fichier PowerPoint sont des exemples de bonnes pratiques destinés principalement aux télétravailleurs. Ils ne sont pas forcément obligatoires ou pertinents pour tous les télétravailleurs. Leur pertinence dépend des spécificités de chaque télétravailleur, de chaque entreprise et de chaque environnement de télétravail à domicile, ainsi que des résultats des évaluations des risques.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dirty="0"/>
          </a:p>
        </p:txBody>
      </p:sp>
    </p:spTree>
    <p:extLst>
      <p:ext uri="{BB962C8B-B14F-4D97-AF65-F5344CB8AC3E}">
        <p14:creationId xmlns:p14="http://schemas.microsoft.com/office/powerpoint/2010/main" val="25656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es-ES" dirty="0"/>
              <a:t>Practical tools and guidance MSDs database. Teleworking resources. </a:t>
            </a:r>
            <a:r>
              <a:rPr lang="es-ES" baseline="0" dirty="0"/>
              <a:t>https://healthy-workplaces.eu/en/tools-and-publications/practical-tools?f%5B0%5D=field_msd_priority_area%3A4986</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a:t>
            </a:fld>
            <a:endParaRPr lang="en-GB" dirty="0"/>
          </a:p>
        </p:txBody>
      </p:sp>
    </p:spTree>
    <p:extLst>
      <p:ext uri="{BB962C8B-B14F-4D97-AF65-F5344CB8AC3E}">
        <p14:creationId xmlns:p14="http://schemas.microsoft.com/office/powerpoint/2010/main" val="40518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4</a:t>
            </a:fld>
            <a:endParaRPr lang="en-GB" dirty="0"/>
          </a:p>
        </p:txBody>
      </p:sp>
    </p:spTree>
    <p:extLst>
      <p:ext uri="{BB962C8B-B14F-4D97-AF65-F5344CB8AC3E}">
        <p14:creationId xmlns:p14="http://schemas.microsoft.com/office/powerpoint/2010/main" val="360510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Musculoskeletal</a:t>
            </a:r>
            <a:r>
              <a:rPr lang="en-US" baseline="0" dirty="0">
                <a:solidFill>
                  <a:schemeClr val="bg1"/>
                </a:solidFill>
              </a:rPr>
              <a:t> disorders and telework. https://oshwiki.eu/wiki/Musculoskeletal_disorders_and_telework </a:t>
            </a:r>
            <a:endParaRPr lang="en-US" dirty="0">
              <a:solidFill>
                <a:schemeClr val="bg1"/>
              </a:solidFill>
            </a:endParaRPr>
          </a:p>
          <a:p>
            <a:r>
              <a:rPr lang="en-US" dirty="0">
                <a:solidFill>
                  <a:schemeClr val="bg1"/>
                </a:solidFill>
              </a:rPr>
              <a:t>EU-OSHA – European Agency for Safety and Health at Work. </a:t>
            </a:r>
            <a:r>
              <a:rPr lang="en-GB" dirty="0">
                <a:solidFill>
                  <a:schemeClr val="bg1"/>
                </a:solidFill>
              </a:rPr>
              <a:t>E-fact 33 Risk assessment for teleworkers. </a:t>
            </a:r>
            <a:r>
              <a:rPr lang="en-GB" baseline="0" dirty="0">
                <a:solidFill>
                  <a:schemeClr val="bg1"/>
                </a:solidFill>
              </a:rPr>
              <a:t> </a:t>
            </a:r>
            <a:r>
              <a:rPr lang="en-GB" u="sng" dirty="0">
                <a:hlinkClick r:id="rId3"/>
              </a:rPr>
              <a:t>https://osha.europa.eu/en/publications/e-fact-33-risk-assessment-teleworkers/view</a:t>
            </a:r>
            <a:r>
              <a:rPr lang="en-GB" dirty="0"/>
              <a:t>. </a:t>
            </a:r>
          </a:p>
          <a:p>
            <a:r>
              <a:rPr lang="en-US" dirty="0">
                <a:solidFill>
                  <a:schemeClr val="bg1"/>
                </a:solidFill>
              </a:rPr>
              <a:t>EU-OSHA – European Agency for Safety and Health at Work. </a:t>
            </a:r>
            <a:r>
              <a:rPr lang="en-GB" dirty="0">
                <a:solidFill>
                  <a:schemeClr val="bg1"/>
                </a:solidFill>
              </a:rPr>
              <a:t>Body and Hazard mapping in prevention of musculoskeletal disorders (MSDs). </a:t>
            </a:r>
            <a:r>
              <a:rPr lang="en-GB" u="sng" dirty="0">
                <a:hlinkClick r:id="rId4"/>
              </a:rPr>
              <a:t>https://osha.europa.eu/en/publications/body-and-hazard-mapping-prevention-musculoskeletal-disorders-msds</a:t>
            </a:r>
            <a:r>
              <a:rPr lang="en-GB" dirty="0"/>
              <a:t>.</a:t>
            </a:r>
          </a:p>
          <a:p>
            <a:r>
              <a:rPr lang="en-US" dirty="0">
                <a:solidFill>
                  <a:schemeClr val="bg1"/>
                </a:solidFill>
              </a:rPr>
              <a:t>EU-OSHA – European Agency for Safety and Health at Work. Risk Assessment for Musculoskeletal Disorders (MSDs). https://osha.europa.eu/sites/default/files/publications/documents/HWC20-22_RA-MSDs.pptx  </a:t>
            </a:r>
          </a:p>
          <a:p>
            <a:r>
              <a:rPr lang="en-US" dirty="0">
                <a:solidFill>
                  <a:schemeClr val="bg1"/>
                </a:solidFill>
              </a:rPr>
              <a:t>EU-OSHA – European Agency for Safety and Health at Work. Introduction to Musculoskeletal Disorders (MSDs) prevention</a:t>
            </a:r>
            <a:r>
              <a:rPr lang="en-US" baseline="0" dirty="0">
                <a:solidFill>
                  <a:schemeClr val="bg1"/>
                </a:solidFill>
              </a:rPr>
              <a:t>. https://osha.europa.eu/sites/default/files/publications/documents/HWC20-22_IntroductiontoMSDsprevention.pptx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5</a:t>
            </a:fld>
            <a:endParaRPr lang="en-GB" dirty="0"/>
          </a:p>
        </p:txBody>
      </p:sp>
    </p:spTree>
    <p:extLst>
      <p:ext uri="{BB962C8B-B14F-4D97-AF65-F5344CB8AC3E}">
        <p14:creationId xmlns:p14="http://schemas.microsoft.com/office/powerpoint/2010/main" val="135794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Risk factors</a:t>
            </a:r>
            <a:r>
              <a:rPr lang="en-US" baseline="0" dirty="0">
                <a:solidFill>
                  <a:schemeClr val="bg1"/>
                </a:solidFill>
              </a:rPr>
              <a:t> for musculoskeletal disorders development: hand-arm tasks, repetitive work. </a:t>
            </a:r>
            <a:r>
              <a:rPr lang="fr-FR" sz="1200" u="sng" kern="1200" dirty="0">
                <a:solidFill>
                  <a:schemeClr val="tx1"/>
                </a:solidFill>
                <a:effectLst/>
                <a:latin typeface="+mn-lt"/>
                <a:ea typeface="+mn-ea"/>
                <a:cs typeface="+mn-cs"/>
                <a:hlinkClick r:id="rId3"/>
              </a:rPr>
              <a:t>https://oshwiki.eu/wiki/Risk_factors_for_musculoskeletal_disorders_development:_hand-arm_tasks,_repetitive_work</a:t>
            </a:r>
            <a:endParaRPr lang="fr-FR" sz="1200" u="sng" kern="1200" dirty="0">
              <a:solidFill>
                <a:schemeClr val="tx1"/>
              </a:solidFill>
              <a:effectLst/>
              <a:latin typeface="+mn-lt"/>
              <a:ea typeface="+mn-ea"/>
              <a:cs typeface="+mn-cs"/>
            </a:endParaRPr>
          </a:p>
          <a:p>
            <a:r>
              <a:rPr lang="en-US" dirty="0">
                <a:solidFill>
                  <a:schemeClr val="bg1"/>
                </a:solidFill>
              </a:rPr>
              <a:t>EU-OSHA – European Agency for Safety and Health at Work. Risk factors</a:t>
            </a:r>
            <a:r>
              <a:rPr lang="en-US" baseline="0" dirty="0">
                <a:solidFill>
                  <a:schemeClr val="bg1"/>
                </a:solidFill>
              </a:rPr>
              <a:t> for musculoskeletal disorders – working postures. </a:t>
            </a:r>
            <a:r>
              <a:rPr lang="fr-FR" sz="1200" kern="1200" dirty="0">
                <a:solidFill>
                  <a:schemeClr val="tx1"/>
                </a:solidFill>
                <a:effectLst/>
                <a:latin typeface="+mn-lt"/>
                <a:ea typeface="+mn-ea"/>
                <a:cs typeface="+mn-cs"/>
              </a:rPr>
              <a:t>https://ohttps//oshwiki.eu/wiki/Risk_factors_for_musculoskeletal_disorders_%E2%80%94_working_postures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7</a:t>
            </a:fld>
            <a:endParaRPr lang="en-GB" dirty="0"/>
          </a:p>
        </p:txBody>
      </p:sp>
    </p:spTree>
    <p:extLst>
      <p:ext uri="{BB962C8B-B14F-4D97-AF65-F5344CB8AC3E}">
        <p14:creationId xmlns:p14="http://schemas.microsoft.com/office/powerpoint/2010/main" val="3771408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8</a:t>
            </a:fld>
            <a:endParaRPr lang="en-GB" dirty="0"/>
          </a:p>
        </p:txBody>
      </p:sp>
    </p:spTree>
    <p:extLst>
      <p:ext uri="{BB962C8B-B14F-4D97-AF65-F5344CB8AC3E}">
        <p14:creationId xmlns:p14="http://schemas.microsoft.com/office/powerpoint/2010/main" val="82536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9</a:t>
            </a:fld>
            <a:endParaRPr lang="en-GB" dirty="0"/>
          </a:p>
        </p:txBody>
      </p:sp>
    </p:spTree>
    <p:extLst>
      <p:ext uri="{BB962C8B-B14F-4D97-AF65-F5344CB8AC3E}">
        <p14:creationId xmlns:p14="http://schemas.microsoft.com/office/powerpoint/2010/main" val="87270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10</a:t>
            </a:fld>
            <a:endParaRPr lang="en-GB" dirty="0"/>
          </a:p>
        </p:txBody>
      </p:sp>
    </p:spTree>
    <p:extLst>
      <p:ext uri="{BB962C8B-B14F-4D97-AF65-F5344CB8AC3E}">
        <p14:creationId xmlns:p14="http://schemas.microsoft.com/office/powerpoint/2010/main" val="289865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fr-FR" sz="1200" kern="1200" dirty="0">
                <a:solidFill>
                  <a:schemeClr val="tx1"/>
                </a:solidFill>
                <a:effectLst/>
                <a:latin typeface="+mn-lt"/>
                <a:ea typeface="+mn-ea"/>
                <a:cs typeface="+mn-cs"/>
              </a:rPr>
              <a:t>Psychosocial</a:t>
            </a:r>
            <a:r>
              <a:rPr lang="fr-FR" sz="1200" kern="1200" baseline="0" dirty="0">
                <a:solidFill>
                  <a:schemeClr val="tx1"/>
                </a:solidFill>
                <a:effectLst/>
                <a:latin typeface="+mn-lt"/>
                <a:ea typeface="+mn-ea"/>
                <a:cs typeface="+mn-cs"/>
              </a:rPr>
              <a:t> risk factors for musculoskeletal disorders. </a:t>
            </a:r>
            <a:r>
              <a:rPr lang="fr-FR" sz="1200" kern="1200" dirty="0">
                <a:solidFill>
                  <a:schemeClr val="tx1"/>
                </a:solidFill>
                <a:effectLst/>
                <a:latin typeface="+mn-lt"/>
                <a:ea typeface="+mn-ea"/>
                <a:cs typeface="+mn-cs"/>
              </a:rPr>
              <a:t>https://oshwiki.eu/wiki/Psychosocial_risk_factors_for_musculoskeletal_disorders_(MSDs)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dirty="0"/>
          </a:p>
        </p:txBody>
      </p:sp>
    </p:spTree>
    <p:extLst>
      <p:ext uri="{BB962C8B-B14F-4D97-AF65-F5344CB8AC3E}">
        <p14:creationId xmlns:p14="http://schemas.microsoft.com/office/powerpoint/2010/main" val="369761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dirty="0"/>
          </a:p>
        </p:txBody>
      </p:sp>
    </p:spTree>
    <p:extLst>
      <p:ext uri="{BB962C8B-B14F-4D97-AF65-F5344CB8AC3E}">
        <p14:creationId xmlns:p14="http://schemas.microsoft.com/office/powerpoint/2010/main" val="26251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Workforce diversity and risk assessment:</a:t>
            </a:r>
            <a:r>
              <a:rPr lang="en-US" baseline="0" dirty="0">
                <a:solidFill>
                  <a:schemeClr val="bg1"/>
                </a:solidFill>
              </a:rPr>
              <a:t> ensuring everyone is covered. Summary of an Agency report. Facts 87.</a:t>
            </a:r>
            <a:r>
              <a:rPr lang="en-US" dirty="0">
                <a:solidFill>
                  <a:schemeClr val="bg1"/>
                </a:solidFill>
              </a:rPr>
              <a:t> </a:t>
            </a:r>
            <a:r>
              <a:rPr lang="da-DK" sz="1200" b="0" u="sng" kern="1200" dirty="0">
                <a:solidFill>
                  <a:schemeClr val="tx1"/>
                </a:solidFill>
                <a:effectLst/>
                <a:latin typeface="+mn-lt"/>
                <a:ea typeface="+mn-ea"/>
                <a:cs typeface="+mn-cs"/>
                <a:hlinkClick r:id="rId3"/>
              </a:rPr>
              <a:t>https://osha.europa.eu/en/publications/factsheets/87</a:t>
            </a:r>
            <a:endParaRPr lang="da-DK" sz="1200" b="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SLIC –  Senior</a:t>
            </a:r>
            <a:r>
              <a:rPr lang="en-US" baseline="0" dirty="0">
                <a:solidFill>
                  <a:schemeClr val="bg1"/>
                </a:solidFill>
              </a:rPr>
              <a:t> Labour Inspectors´ Committee. Principles for Labour Inspectors. With Regard to Diversity-Sensitive Risk Assessment, Particularly as regards Age, Gender and other demographic characteristics. Non-binding publication for EU Labour Inspectors.</a:t>
            </a:r>
            <a:endParaRPr lang="en-GB" sz="1200" u="none" kern="1200" baseline="0" dirty="0">
              <a:solidFill>
                <a:schemeClr val="tx1"/>
              </a:solidFill>
              <a:effectLst/>
              <a:latin typeface="+mn-lt"/>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4"/>
              </a:rPr>
              <a:t>https://circabc.europa.eu/ui/group/fea534f4-2590-4490-bca6-504782b47c79/library/341d5e56-dc0c-41ce-ba77-be660f3cf810/details</a:t>
            </a:r>
            <a:r>
              <a:rPr lang="en-GB" sz="1200" kern="1200" dirty="0">
                <a:solidFill>
                  <a:schemeClr val="tx1"/>
                </a:solidFill>
                <a:effectLst/>
                <a:latin typeface="+mn-lt"/>
                <a:ea typeface="+mn-ea"/>
                <a:cs typeface="+mn-cs"/>
              </a:rPr>
              <a:t> </a:t>
            </a:r>
          </a:p>
          <a:p>
            <a:r>
              <a:rPr lang="en-US" dirty="0">
                <a:solidFill>
                  <a:schemeClr val="bg1"/>
                </a:solidFill>
              </a:rPr>
              <a:t>EU-OSHA – European Agency for Safety and Health at Work. Including gender issues in risk assessment. Facts 43. </a:t>
            </a:r>
            <a:r>
              <a:rPr lang="da-DK" sz="1200" kern="1200" dirty="0">
                <a:solidFill>
                  <a:schemeClr val="tx1"/>
                </a:solidFill>
                <a:effectLst/>
                <a:latin typeface="+mn-lt"/>
                <a:ea typeface="+mn-ea"/>
                <a:cs typeface="+mn-cs"/>
              </a:rPr>
              <a:t>https://osha.europa.eu/en/publications/factsheet-43-including-gender-issues-risk-assessment</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dirty="0"/>
          </a:p>
        </p:txBody>
      </p:sp>
    </p:spTree>
    <p:extLst>
      <p:ext uri="{BB962C8B-B14F-4D97-AF65-F5344CB8AC3E}">
        <p14:creationId xmlns:p14="http://schemas.microsoft.com/office/powerpoint/2010/main" val="417537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dirty="0"/>
          </a:p>
        </p:txBody>
      </p:sp>
    </p:spTree>
    <p:extLst>
      <p:ext uri="{BB962C8B-B14F-4D97-AF65-F5344CB8AC3E}">
        <p14:creationId xmlns:p14="http://schemas.microsoft.com/office/powerpoint/2010/main" val="275127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 Fact Sheets: How to Adjust Office Chairs. </a:t>
            </a:r>
            <a:r>
              <a:rPr lang="en-GB" sz="1200" u="sng" dirty="0">
                <a:hlinkClick r:id="rId3"/>
              </a:rPr>
              <a:t>https://www.ccohs.ca/oshanswers/ergonomics/office/chair_adjusting.html</a:t>
            </a:r>
            <a:r>
              <a:rPr lang="en-GB"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Institute for Work &amp; Health. Setting up a temporary home office. </a:t>
            </a:r>
            <a:r>
              <a:rPr lang="en-GB" sz="1200" u="sng" dirty="0">
                <a:hlinkClick r:id="rId4"/>
              </a:rPr>
              <a:t>https://www.iwh.on.ca/newsletters/at-work/100/setting-up-temporary-home-office?utm_source=iwhnews&amp;utm_medium=email&amp;utm_campaign=iwhnews-2020-04</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dirty="0"/>
          </a:p>
        </p:txBody>
      </p:sp>
    </p:spTree>
    <p:extLst>
      <p:ext uri="{BB962C8B-B14F-4D97-AF65-F5344CB8AC3E}">
        <p14:creationId xmlns:p14="http://schemas.microsoft.com/office/powerpoint/2010/main" val="386713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dirty="0"/>
          </a:p>
        </p:txBody>
      </p:sp>
    </p:spTree>
    <p:extLst>
      <p:ext uri="{BB962C8B-B14F-4D97-AF65-F5344CB8AC3E}">
        <p14:creationId xmlns:p14="http://schemas.microsoft.com/office/powerpoint/2010/main" val="1500033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Monitors and Display Colours.  </a:t>
            </a:r>
            <a:r>
              <a:rPr lang="en-GB" sz="1200" u="sng" kern="1200" dirty="0">
                <a:solidFill>
                  <a:schemeClr val="tx1"/>
                </a:solidFill>
                <a:effectLst/>
                <a:latin typeface="+mn-lt"/>
                <a:ea typeface="+mn-ea"/>
                <a:cs typeface="+mn-cs"/>
                <a:hlinkClick r:id="rId3"/>
              </a:rPr>
              <a:t>https://www.ccohs.ca/oshanswers/ergonomics/office/vdtcolor.html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dirty="0"/>
          </a:p>
        </p:txBody>
      </p:sp>
    </p:spTree>
    <p:extLst>
      <p:ext uri="{BB962C8B-B14F-4D97-AF65-F5344CB8AC3E}">
        <p14:creationId xmlns:p14="http://schemas.microsoft.com/office/powerpoint/2010/main" val="219242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Mouse – Selection and Use. </a:t>
            </a:r>
            <a:r>
              <a:rPr lang="en-GB" sz="1200" u="sng" kern="1200" dirty="0">
                <a:solidFill>
                  <a:schemeClr val="tx1"/>
                </a:solidFill>
                <a:effectLst/>
                <a:latin typeface="+mn-lt"/>
                <a:ea typeface="+mn-ea"/>
                <a:cs typeface="+mn-cs"/>
                <a:hlinkClick r:id="rId3"/>
              </a:rPr>
              <a:t>https://www.ccohs.ca/oshanswers/ergonomics/office/mouse/mouse_selection.html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19</a:t>
            </a:fld>
            <a:endParaRPr lang="en-GB" dirty="0"/>
          </a:p>
        </p:txBody>
      </p:sp>
    </p:spTree>
    <p:extLst>
      <p:ext uri="{BB962C8B-B14F-4D97-AF65-F5344CB8AC3E}">
        <p14:creationId xmlns:p14="http://schemas.microsoft.com/office/powerpoint/2010/main" val="818095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dirty="0"/>
          </a:p>
        </p:txBody>
      </p:sp>
    </p:spTree>
    <p:extLst>
      <p:ext uri="{BB962C8B-B14F-4D97-AF65-F5344CB8AC3E}">
        <p14:creationId xmlns:p14="http://schemas.microsoft.com/office/powerpoint/2010/main" val="334452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Canadian Centre for Occupational Health and Safety. OSH Answers Fact Sheets. Lighting Ergonomics – General. </a:t>
            </a:r>
            <a:r>
              <a:rPr lang="en-GB" sz="1200" u="sng" dirty="0">
                <a:hlinkClick r:id="rId3"/>
              </a:rPr>
              <a:t>https://www.ccohs.ca/oshanswers/ergonomics/lighting_general.html</a:t>
            </a:r>
            <a:r>
              <a:rPr lang="en-GB" sz="1200" dirty="0"/>
              <a:t>. </a:t>
            </a:r>
          </a:p>
          <a:p>
            <a:r>
              <a:rPr lang="en-US" dirty="0">
                <a:solidFill>
                  <a:schemeClr val="bg1"/>
                </a:solidFill>
              </a:rPr>
              <a:t>EU-OSHA – European Agency for Safety and Health at Work,</a:t>
            </a:r>
            <a:r>
              <a:rPr lang="en-GB" sz="1200" dirty="0"/>
              <a:t> Lighting. </a:t>
            </a:r>
            <a:r>
              <a:rPr lang="fr-FR" sz="1200" u="sng" dirty="0">
                <a:hlinkClick r:id="rId4"/>
              </a:rPr>
              <a:t>https://oshwiki.eu/wiki/Lighting</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21</a:t>
            </a:fld>
            <a:endParaRPr lang="en-GB" dirty="0"/>
          </a:p>
        </p:txBody>
      </p:sp>
    </p:spTree>
    <p:extLst>
      <p:ext uri="{BB962C8B-B14F-4D97-AF65-F5344CB8AC3E}">
        <p14:creationId xmlns:p14="http://schemas.microsoft.com/office/powerpoint/2010/main" val="291157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Thermal Comfort for Office Work. </a:t>
            </a:r>
            <a:r>
              <a:rPr lang="en-GB" sz="1200" u="sng" dirty="0">
                <a:hlinkClick r:id="rId3"/>
              </a:rPr>
              <a:t>https://www.ccohs.ca/oshanswers/phys_agents/thermal_comfort.html</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dirty="0"/>
          </a:p>
        </p:txBody>
      </p:sp>
    </p:spTree>
    <p:extLst>
      <p:ext uri="{BB962C8B-B14F-4D97-AF65-F5344CB8AC3E}">
        <p14:creationId xmlns:p14="http://schemas.microsoft.com/office/powerpoint/2010/main" val="422934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dirty="0"/>
          </a:p>
        </p:txBody>
      </p:sp>
    </p:spTree>
    <p:extLst>
      <p:ext uri="{BB962C8B-B14F-4D97-AF65-F5344CB8AC3E}">
        <p14:creationId xmlns:p14="http://schemas.microsoft.com/office/powerpoint/2010/main" val="2022841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en-GB" sz="1200" baseline="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dirty="0"/>
          </a:p>
        </p:txBody>
      </p:sp>
    </p:spTree>
    <p:extLst>
      <p:ext uri="{BB962C8B-B14F-4D97-AF65-F5344CB8AC3E}">
        <p14:creationId xmlns:p14="http://schemas.microsoft.com/office/powerpoint/2010/main" val="4033651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dirty="0"/>
          </a:p>
        </p:txBody>
      </p:sp>
    </p:spTree>
    <p:extLst>
      <p:ext uri="{BB962C8B-B14F-4D97-AF65-F5344CB8AC3E}">
        <p14:creationId xmlns:p14="http://schemas.microsoft.com/office/powerpoint/2010/main" val="2636576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Stretching – At the Workstation. </a:t>
            </a:r>
            <a:r>
              <a:rPr lang="en-GB" sz="1200" u="sng" dirty="0">
                <a:hlinkClick r:id="rId3"/>
              </a:rPr>
              <a:t>https://www.ccohs.ca/oshanswers/ergonomics/office/stretching.html</a:t>
            </a:r>
            <a:r>
              <a:rPr lang="en-GB" sz="1200" dirty="0"/>
              <a:t>.</a:t>
            </a:r>
          </a:p>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4"/>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5"/>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dirty="0"/>
          </a:p>
        </p:txBody>
      </p:sp>
    </p:spTree>
    <p:extLst>
      <p:ext uri="{BB962C8B-B14F-4D97-AF65-F5344CB8AC3E}">
        <p14:creationId xmlns:p14="http://schemas.microsoft.com/office/powerpoint/2010/main" val="2673663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Work-life balance – Managing the interface between family and working life. </a:t>
            </a:r>
            <a:r>
              <a:rPr lang="en-GB" dirty="0"/>
              <a:t> </a:t>
            </a:r>
            <a:r>
              <a:rPr lang="fr-FR" u="sng" dirty="0">
                <a:hlinkClick r:id="rId3"/>
              </a:rPr>
              <a:t>https://oshwiki.eu/wiki/Work-life_balance_%E2%80%93_Managing_the_interface_between_family_and_working_life</a:t>
            </a:r>
            <a:r>
              <a:rPr lang="en-GB"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27</a:t>
            </a:fld>
            <a:endParaRPr lang="en-GB" dirty="0"/>
          </a:p>
        </p:txBody>
      </p:sp>
    </p:spTree>
    <p:extLst>
      <p:ext uri="{BB962C8B-B14F-4D97-AF65-F5344CB8AC3E}">
        <p14:creationId xmlns:p14="http://schemas.microsoft.com/office/powerpoint/2010/main" val="3022890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28</a:t>
            </a:fld>
            <a:endParaRPr lang="en-GB" dirty="0"/>
          </a:p>
        </p:txBody>
      </p:sp>
    </p:spTree>
    <p:extLst>
      <p:ext uri="{BB962C8B-B14F-4D97-AF65-F5344CB8AC3E}">
        <p14:creationId xmlns:p14="http://schemas.microsoft.com/office/powerpoint/2010/main" val="364357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29</a:t>
            </a:fld>
            <a:endParaRPr lang="en-GB" dirty="0"/>
          </a:p>
        </p:txBody>
      </p:sp>
    </p:spTree>
    <p:extLst>
      <p:ext uri="{BB962C8B-B14F-4D97-AF65-F5344CB8AC3E}">
        <p14:creationId xmlns:p14="http://schemas.microsoft.com/office/powerpoint/2010/main" val="2634071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30</a:t>
            </a:fld>
            <a:endParaRPr lang="en-GB" dirty="0"/>
          </a:p>
        </p:txBody>
      </p:sp>
    </p:spTree>
    <p:extLst>
      <p:ext uri="{BB962C8B-B14F-4D97-AF65-F5344CB8AC3E}">
        <p14:creationId xmlns:p14="http://schemas.microsoft.com/office/powerpoint/2010/main" val="486266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it-IT" sz="1200" b="0" dirty="0">
                <a:solidFill>
                  <a:srgbClr val="ACC700"/>
                </a:solidFill>
              </a:rPr>
              <a:t>© European Agency for Safety and Health at Work, 2020</a:t>
            </a:r>
          </a:p>
          <a:p>
            <a:pPr marL="0" indent="0">
              <a:buNone/>
            </a:pPr>
            <a:r>
              <a:rPr lang="it-IT" sz="1200" b="0" dirty="0">
                <a:solidFill>
                  <a:srgbClr val="ACC700"/>
                </a:solidFill>
              </a:rPr>
              <a:t>Reproduction is authorised provided the source is acknowledged.</a:t>
            </a:r>
          </a:p>
          <a:p>
            <a:pPr marL="0" indent="0">
              <a:buNone/>
            </a:pPr>
            <a:r>
              <a:rPr lang="it-IT" sz="1200" b="0" dirty="0">
                <a:solidFill>
                  <a:srgbClr val="ACC700"/>
                </a:solidFill>
              </a:rPr>
              <a:t>For any use or reproduction of photos or other material that is not under the copyright of EU-OSHA, permission must be sought directly from the copyright holders.</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31</a:t>
            </a:fld>
            <a:endParaRPr lang="en-GB" dirty="0"/>
          </a:p>
        </p:txBody>
      </p:sp>
    </p:spTree>
    <p:extLst>
      <p:ext uri="{BB962C8B-B14F-4D97-AF65-F5344CB8AC3E}">
        <p14:creationId xmlns:p14="http://schemas.microsoft.com/office/powerpoint/2010/main" val="198620645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10.jpe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1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14" name="Bild 3">
            <a:extLst>
              <a:ext uri="{FF2B5EF4-FFF2-40B4-BE49-F238E27FC236}">
                <a16:creationId xmlns:a16="http://schemas.microsoft.com/office/drawing/2014/main" id="{0838238A-F398-4E78-807E-EFC5B4AF42B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a:off x="386170" y="4116560"/>
            <a:ext cx="1020429" cy="557835"/>
          </a:xfrm>
          <a:prstGeom prst="rect">
            <a:avLst/>
          </a:prstGeom>
          <a:noFill/>
          <a:ln w="9525">
            <a:noFill/>
            <a:miter lim="800000"/>
            <a:headEnd/>
            <a:tailEnd/>
          </a:ln>
        </p:spPr>
      </p:pic>
    </p:spTree>
    <p:extLst>
      <p:ext uri="{BB962C8B-B14F-4D97-AF65-F5344CB8AC3E}">
        <p14:creationId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pic>
        <p:nvPicPr>
          <p:cNvPr id="11" name="Bild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463503" y="4131470"/>
            <a:ext cx="993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bwMode="auto">
          <a:xfrm>
            <a:off x="342835" y="4537090"/>
            <a:ext cx="762016" cy="416569"/>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dirty="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8" y="4522145"/>
            <a:ext cx="577199" cy="475059"/>
          </a:xfrm>
          <a:prstGeom prst="rect">
            <a:avLst/>
          </a:prstGeom>
          <a:noFill/>
          <a:ln w="9525">
            <a:noFill/>
            <a:miter lim="800000"/>
            <a:headEnd/>
            <a:tailEnd/>
          </a:ln>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althy-workplaces.eu/en/tools-and-publications/practical-tools?f%5B0%5D=field_msd_priority_area%3A498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5.png"/><Relationship Id="rId7" Type="http://schemas.openxmlformats.org/officeDocument/2006/relationships/hyperlink" Target="http://twitter.com/eu_osha" TargetMode="External"/><Relationship Id="rId12"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28.png"/><Relationship Id="rId4" Type="http://schemas.openxmlformats.org/officeDocument/2006/relationships/image" Target="../media/image26.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899592" y="2787774"/>
            <a:ext cx="7272808"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fr-FR" sz="2400" dirty="0">
                <a:latin typeface="+mj-lt"/>
              </a:rPr>
              <a:t>Campagne «Lieux de travail sains» 2020-2022</a:t>
            </a:r>
          </a:p>
          <a:p>
            <a:r>
              <a:rPr lang="fr-FR" sz="2400" dirty="0">
                <a:latin typeface="+mj-lt"/>
              </a:rPr>
              <a:t>ALLÉGEZ LA CHARGE!</a:t>
            </a:r>
          </a:p>
          <a:p>
            <a:endParaRPr lang="en-GB" sz="2400" dirty="0">
              <a:effectLst>
                <a:outerShdw blurRad="38100" dist="38100" dir="2700000" algn="tl">
                  <a:srgbClr val="000000">
                    <a:alpha val="43137"/>
                  </a:srgbClr>
                </a:outerShdw>
              </a:effectLst>
            </a:endParaRPr>
          </a:p>
        </p:txBody>
      </p:sp>
      <p:sp>
        <p:nvSpPr>
          <p:cNvPr id="7" name="Subtítulo 2"/>
          <p:cNvSpPr txBox="1">
            <a:spLocks/>
          </p:cNvSpPr>
          <p:nvPr/>
        </p:nvSpPr>
        <p:spPr>
          <a:xfrm>
            <a:off x="899592" y="3651870"/>
            <a:ext cx="7632848"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a:spcBef>
                <a:spcPct val="0"/>
              </a:spcBef>
            </a:pPr>
            <a:r>
              <a:rPr lang="fr-FR" sz="1800" dirty="0">
                <a:solidFill>
                  <a:srgbClr val="ACC700"/>
                </a:solidFill>
                <a:ea typeface="+mj-ea"/>
                <a:cs typeface="Trebuchet MS"/>
              </a:rPr>
              <a:t>Les troubles </a:t>
            </a:r>
            <a:r>
              <a:rPr lang="fr-FR" sz="1800" dirty="0" err="1" smtClean="0">
                <a:solidFill>
                  <a:srgbClr val="ACC700"/>
                </a:solidFill>
                <a:ea typeface="+mj-ea"/>
                <a:cs typeface="Trebuchet MS"/>
              </a:rPr>
              <a:t>musculosquelettiques</a:t>
            </a:r>
            <a:r>
              <a:rPr lang="fr-FR" sz="1800" dirty="0" smtClean="0">
                <a:solidFill>
                  <a:srgbClr val="ACC700"/>
                </a:solidFill>
                <a:ea typeface="+mj-ea"/>
                <a:cs typeface="Trebuchet MS"/>
              </a:rPr>
              <a:t> </a:t>
            </a:r>
            <a:r>
              <a:rPr lang="fr-FR" sz="1800" dirty="0">
                <a:solidFill>
                  <a:srgbClr val="ACC700"/>
                </a:solidFill>
                <a:ea typeface="+mj-ea"/>
                <a:cs typeface="Trebuchet MS"/>
              </a:rPr>
              <a:t>(TMS) liés au télétravail – Conseils à l’intention des télétravailleurs</a:t>
            </a:r>
          </a:p>
        </p:txBody>
      </p:sp>
    </p:spTree>
    <p:extLst>
      <p:ext uri="{BB962C8B-B14F-4D97-AF65-F5344CB8AC3E}">
        <p14:creationId xmlns:p14="http://schemas.microsoft.com/office/powerpoint/2010/main" val="7793872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60" y="1059582"/>
            <a:ext cx="5904656" cy="3455987"/>
          </a:xfrm>
        </p:spPr>
        <p:txBody>
          <a:bodyPr lIns="0" tIns="0" rIns="0" bIns="0">
            <a:noAutofit/>
          </a:bodyPr>
          <a:lstStyle/>
          <a:p>
            <a:pPr>
              <a:lnSpc>
                <a:spcPct val="150000"/>
              </a:lnSpc>
            </a:pPr>
            <a:r>
              <a:rPr lang="fr-FR" sz="2000" dirty="0">
                <a:solidFill>
                  <a:schemeClr val="accent1"/>
                </a:solidFill>
              </a:rPr>
              <a:t>Introduction: TMS liés au télétravail</a:t>
            </a:r>
          </a:p>
          <a:p>
            <a:pPr>
              <a:lnSpc>
                <a:spcPct val="150000"/>
              </a:lnSpc>
            </a:pPr>
            <a:r>
              <a:rPr lang="fr-FR" sz="2000" dirty="0">
                <a:solidFill>
                  <a:schemeClr val="accent1"/>
                </a:solidFill>
              </a:rPr>
              <a:t>Évaluation des risques</a:t>
            </a:r>
          </a:p>
          <a:p>
            <a:pPr>
              <a:lnSpc>
                <a:spcPct val="150000"/>
              </a:lnSpc>
            </a:pPr>
            <a:r>
              <a:rPr lang="fr-FR" sz="2000" dirty="0"/>
              <a:t>Principaux facteurs de risques de TMS d’origine professionnelle liés au télétravail</a:t>
            </a:r>
          </a:p>
          <a:p>
            <a:pPr>
              <a:lnSpc>
                <a:spcPct val="150000"/>
              </a:lnSpc>
            </a:pPr>
            <a:r>
              <a:rPr lang="fr-FR" sz="2000" dirty="0"/>
              <a:t>Approches préventives/protectrices pour traiter les facteurs de risques de TMS liés au télétravail </a:t>
            </a:r>
          </a:p>
          <a:p>
            <a:pPr marL="0" indent="0">
              <a:buNone/>
            </a:pPr>
            <a:endParaRPr lang="en-US" sz="1800" dirty="0"/>
          </a:p>
          <a:p>
            <a:pPr marL="0" indent="0">
              <a:buNone/>
            </a:pPr>
            <a:endParaRPr lang="en-US" sz="1800" dirty="0"/>
          </a:p>
          <a:p>
            <a:pPr marL="0" indent="0">
              <a:buNone/>
            </a:pPr>
            <a:endParaRPr lang="en-US" sz="1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16216" y="1059582"/>
            <a:ext cx="2308434" cy="2797082"/>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dirty="0"/>
              <a:t>Vue d’ensemble</a:t>
            </a:r>
          </a:p>
        </p:txBody>
      </p:sp>
    </p:spTree>
    <p:extLst>
      <p:ext uri="{BB962C8B-B14F-4D97-AF65-F5344CB8AC3E}">
        <p14:creationId xmlns:p14="http://schemas.microsoft.com/office/powerpoint/2010/main" val="182541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400" dirty="0"/>
              <a:t>Introduction - Le télétravail à domicile </a:t>
            </a:r>
          </a:p>
        </p:txBody>
      </p:sp>
      <p:sp>
        <p:nvSpPr>
          <p:cNvPr id="3" name="Content Placeholder 2"/>
          <p:cNvSpPr>
            <a:spLocks noGrp="1"/>
          </p:cNvSpPr>
          <p:nvPr>
            <p:ph sz="half" idx="1"/>
          </p:nvPr>
        </p:nvSpPr>
        <p:spPr>
          <a:xfrm>
            <a:off x="323528" y="915988"/>
            <a:ext cx="8424738" cy="4752106"/>
          </a:xfrm>
        </p:spPr>
        <p:txBody>
          <a:bodyPr anchor="t">
            <a:noAutofit/>
          </a:bodyPr>
          <a:lstStyle/>
          <a:p>
            <a:r>
              <a:rPr lang="fr-FR" sz="2000" dirty="0"/>
              <a:t>Le télétravail peut être défini comme l’utilisation de technologies de l’information et de la communication (telles que les téléphones intelligents, les tablettes, les ordinateurs portables ou les ordinateurs de bureau) pour exécuter un travail hors des locaux de l’employeur</a:t>
            </a:r>
          </a:p>
          <a:p>
            <a:r>
              <a:rPr lang="fr-FR" sz="2000" dirty="0"/>
              <a:t>Ce document se concentre sur le travail à domicile (télétravail à domicile) et s’adresse aux télétravailleurs</a:t>
            </a:r>
          </a:p>
          <a:p>
            <a:pPr lvl="1">
              <a:lnSpc>
                <a:spcPct val="160000"/>
              </a:lnSpc>
            </a:pPr>
            <a:r>
              <a:rPr lang="fr-FR" sz="1800" dirty="0"/>
              <a:t>Des liens vers des ressources pratiques sont proposés sur la «page de notes»</a:t>
            </a:r>
          </a:p>
          <a:p>
            <a:pPr lvl="1">
              <a:lnSpc>
                <a:spcPct val="160000"/>
              </a:lnSpc>
            </a:pPr>
            <a:r>
              <a:rPr lang="fr-FR" sz="1800" dirty="0"/>
              <a:t>Des outils pratiques et des conseils relatifs au télétravail sont également disponibles </a:t>
            </a:r>
            <a:r>
              <a:rPr lang="fr-FR" sz="1800" dirty="0">
                <a:hlinkClick r:id="rId3"/>
              </a:rPr>
              <a:t>ici</a:t>
            </a:r>
          </a:p>
        </p:txBody>
      </p:sp>
    </p:spTree>
    <p:extLst>
      <p:ext uri="{BB962C8B-B14F-4D97-AF65-F5344CB8AC3E}">
        <p14:creationId xmlns:p14="http://schemas.microsoft.com/office/powerpoint/2010/main" val="64419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400" dirty="0"/>
              <a:t>Introduction - Le télétravail à domicile et les TMS </a:t>
            </a:r>
          </a:p>
        </p:txBody>
      </p:sp>
      <p:sp>
        <p:nvSpPr>
          <p:cNvPr id="3" name="Content Placeholder 2"/>
          <p:cNvSpPr>
            <a:spLocks noGrp="1"/>
          </p:cNvSpPr>
          <p:nvPr>
            <p:ph sz="half" idx="1"/>
          </p:nvPr>
        </p:nvSpPr>
        <p:spPr>
          <a:xfrm>
            <a:off x="539750" y="1348036"/>
            <a:ext cx="4680322" cy="3095922"/>
          </a:xfrm>
        </p:spPr>
        <p:txBody>
          <a:bodyPr anchor="t">
            <a:normAutofit lnSpcReduction="10000"/>
          </a:bodyPr>
          <a:lstStyle/>
          <a:p>
            <a:r>
              <a:rPr lang="fr-FR" sz="2000" dirty="0"/>
              <a:t>Le télétravail n’a cessé de se développer au cours des dernières années. </a:t>
            </a:r>
          </a:p>
          <a:p>
            <a:r>
              <a:rPr lang="fr-FR" sz="2000" dirty="0"/>
              <a:t>Bien qu’il présente des avantages potentiels, le télétravail à domicile peut également nuire à la santé des télétravailleurs et contribuer au développement ou à l’exacerbation de troubles musculosquelettiques (TMS).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1491630"/>
            <a:ext cx="2778023" cy="2349414"/>
          </a:xfrm>
          <a:prstGeom prst="rect">
            <a:avLst/>
          </a:prstGeom>
        </p:spPr>
      </p:pic>
    </p:spTree>
    <p:extLst>
      <p:ext uri="{BB962C8B-B14F-4D97-AF65-F5344CB8AC3E}">
        <p14:creationId xmlns:p14="http://schemas.microsoft.com/office/powerpoint/2010/main" val="141083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400" dirty="0"/>
              <a:t>Évaluation des risques</a:t>
            </a:r>
          </a:p>
        </p:txBody>
      </p:sp>
      <p:sp>
        <p:nvSpPr>
          <p:cNvPr id="3" name="Content Placeholder 2"/>
          <p:cNvSpPr>
            <a:spLocks noGrp="1"/>
          </p:cNvSpPr>
          <p:nvPr>
            <p:ph sz="half" idx="1"/>
          </p:nvPr>
        </p:nvSpPr>
        <p:spPr>
          <a:xfrm>
            <a:off x="395536" y="771550"/>
            <a:ext cx="8136706" cy="3455987"/>
          </a:xfrm>
        </p:spPr>
        <p:txBody>
          <a:bodyPr anchor="t">
            <a:noAutofit/>
          </a:bodyPr>
          <a:lstStyle/>
          <a:p>
            <a:pPr>
              <a:buClr>
                <a:schemeClr val="accent1"/>
              </a:buClr>
            </a:pPr>
            <a:r>
              <a:rPr lang="fr-FR" sz="1800" dirty="0"/>
              <a:t>Le télétravail doit faire partie intégrante de l’évaluation des risques (ER) que doit obligatoirement effectuer l’employeur</a:t>
            </a:r>
          </a:p>
          <a:p>
            <a:pPr>
              <a:buClr>
                <a:schemeClr val="accent1"/>
              </a:buClr>
            </a:pPr>
            <a:r>
              <a:rPr lang="fr-FR" sz="1800" dirty="0"/>
              <a:t>À préciser (en fonction des dispositions légales/de la politique de l’entreprise):</a:t>
            </a:r>
          </a:p>
          <a:p>
            <a:pPr marL="914400" lvl="1" indent="-457200">
              <a:buClr>
                <a:schemeClr val="accent1"/>
              </a:buClr>
            </a:pPr>
            <a:r>
              <a:rPr lang="fr-FR" sz="1800" dirty="0"/>
              <a:t>qui évalue les risques (quand/comment);</a:t>
            </a:r>
          </a:p>
          <a:p>
            <a:pPr marL="914400" lvl="1" indent="-457200">
              <a:buClr>
                <a:schemeClr val="accent1"/>
              </a:buClr>
            </a:pPr>
            <a:r>
              <a:rPr lang="fr-FR" sz="1800" dirty="0"/>
              <a:t>les risques sont évalués par l’employeur sur la base des informations fournies par le travailleur; </a:t>
            </a:r>
          </a:p>
          <a:p>
            <a:pPr marL="914400" lvl="1" indent="-457200">
              <a:buClr>
                <a:schemeClr val="accent1"/>
              </a:buClr>
            </a:pPr>
            <a:r>
              <a:rPr lang="fr-FR" sz="1800" dirty="0"/>
              <a:t>évaluation individuelle des risques pour chaque télétravailleur (autoévaluation basée sur l’outil, le guide ou la liste de contrôle fourni(e) par l’employeur);</a:t>
            </a:r>
          </a:p>
          <a:p>
            <a:pPr marL="914400" lvl="1" indent="-457200">
              <a:buClr>
                <a:schemeClr val="accent1"/>
              </a:buClr>
            </a:pPr>
            <a:r>
              <a:rPr lang="fr-FR" sz="1800" dirty="0"/>
              <a:t>l’employeur/le spécialiste de la prévention peut se rendre au domicile du travailleur avec l’autorisation de ce dernier. Si l’autorisation n’est pas accordée, l’évaluation des risques doit être effectuée à partir des informations recueillies auprès du télétravailleur.</a:t>
            </a:r>
          </a:p>
        </p:txBody>
      </p:sp>
    </p:spTree>
    <p:extLst>
      <p:ext uri="{BB962C8B-B14F-4D97-AF65-F5344CB8AC3E}">
        <p14:creationId xmlns:p14="http://schemas.microsoft.com/office/powerpoint/2010/main" val="285110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3478"/>
            <a:ext cx="8064896" cy="367200"/>
          </a:xfrm>
        </p:spPr>
        <p:txBody>
          <a:bodyPr/>
          <a:lstStyle/>
          <a:p>
            <a:r>
              <a:rPr lang="fr-FR" sz="2200" dirty="0"/>
              <a:t>Principaux facteurs de risques de TMS d’origine professionnelle liés au télétravail</a:t>
            </a:r>
          </a:p>
        </p:txBody>
      </p:sp>
      <p:sp>
        <p:nvSpPr>
          <p:cNvPr id="3" name="Content Placeholder 2"/>
          <p:cNvSpPr>
            <a:spLocks noGrp="1"/>
          </p:cNvSpPr>
          <p:nvPr>
            <p:ph sz="half" idx="1"/>
          </p:nvPr>
        </p:nvSpPr>
        <p:spPr>
          <a:xfrm>
            <a:off x="575469" y="1419622"/>
            <a:ext cx="7632700" cy="2232247"/>
          </a:xfrm>
        </p:spPr>
        <p:txBody>
          <a:bodyPr>
            <a:normAutofit lnSpcReduction="10000"/>
          </a:bodyPr>
          <a:lstStyle/>
          <a:p>
            <a:pPr marL="342900" indent="-342900" fontAlgn="base">
              <a:buFont typeface="+mj-lt"/>
              <a:buAutoNum type="arabicPeriod"/>
            </a:pPr>
            <a:r>
              <a:rPr lang="fr-FR" sz="2000" dirty="0"/>
              <a:t>Ergonomie du poste de travail et postures corporelles associées</a:t>
            </a:r>
          </a:p>
          <a:p>
            <a:pPr marL="342900" indent="-342900" fontAlgn="base">
              <a:buFont typeface="+mj-lt"/>
              <a:buAutoNum type="arabicPeriod"/>
            </a:pPr>
            <a:r>
              <a:rPr lang="fr-FR" sz="2000" dirty="0"/>
              <a:t>Facteurs liés à l’environnement de travail</a:t>
            </a:r>
          </a:p>
          <a:p>
            <a:pPr marL="342900" indent="-342900" fontAlgn="base">
              <a:buFont typeface="+mj-lt"/>
              <a:buAutoNum type="arabicPeriod"/>
            </a:pPr>
            <a:r>
              <a:rPr lang="fr-FR" sz="2000" dirty="0"/>
              <a:t>Sédentarité et (in)activité physique</a:t>
            </a:r>
          </a:p>
          <a:p>
            <a:pPr marL="342900" indent="-342900" fontAlgn="base">
              <a:buFont typeface="+mj-lt"/>
              <a:buAutoNum type="arabicPeriod"/>
            </a:pPr>
            <a:r>
              <a:rPr lang="fr-FR" sz="2000" dirty="0"/>
              <a:t>Facteurs liés à l’organisation du travail</a:t>
            </a:r>
          </a:p>
          <a:p>
            <a:pPr marL="342900" indent="-342900" fontAlgn="base">
              <a:buFont typeface="+mj-lt"/>
              <a:buAutoNum type="arabicPeriod"/>
            </a:pPr>
            <a:r>
              <a:rPr lang="fr-FR" sz="2000" dirty="0"/>
              <a:t>Facteurs de risques psychosociaux</a:t>
            </a:r>
          </a:p>
          <a:p>
            <a:pPr marL="342900" indent="-342900" fontAlgn="base">
              <a:buFont typeface="+mj-lt"/>
              <a:buAutoNum type="arabicPeriod"/>
            </a:pPr>
            <a:r>
              <a:rPr lang="fr-FR" sz="2000" dirty="0"/>
              <a:t>Facteurs individuels</a:t>
            </a:r>
          </a:p>
        </p:txBody>
      </p:sp>
    </p:spTree>
    <p:extLst>
      <p:ext uri="{BB962C8B-B14F-4D97-AF65-F5344CB8AC3E}">
        <p14:creationId xmlns:p14="http://schemas.microsoft.com/office/powerpoint/2010/main" val="127637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658501" cy="367200"/>
          </a:xfrm>
        </p:spPr>
        <p:txBody>
          <a:bodyPr/>
          <a:lstStyle/>
          <a:p>
            <a:pPr fontAlgn="base"/>
            <a:r>
              <a:rPr lang="fr-FR" sz="2400" dirty="0"/>
              <a:t>1. Ergonomie du poste de travail et postures corporelles</a:t>
            </a:r>
          </a:p>
        </p:txBody>
      </p:sp>
      <p:sp>
        <p:nvSpPr>
          <p:cNvPr id="3" name="Content Placeholder 2"/>
          <p:cNvSpPr>
            <a:spLocks noGrp="1"/>
          </p:cNvSpPr>
          <p:nvPr>
            <p:ph sz="half" idx="1"/>
          </p:nvPr>
        </p:nvSpPr>
        <p:spPr>
          <a:xfrm>
            <a:off x="539749" y="627534"/>
            <a:ext cx="8154445" cy="3455987"/>
          </a:xfrm>
        </p:spPr>
        <p:txBody>
          <a:bodyPr anchor="t">
            <a:noAutofit/>
          </a:bodyPr>
          <a:lstStyle/>
          <a:p>
            <a:pPr fontAlgn="base"/>
            <a:r>
              <a:rPr lang="fr-FR" sz="1800" dirty="0"/>
              <a:t>Le travail sur ordinateur implique des mouvements répétitifs qui sont effectués pour la plupart en position statique prolongée, principalement assise. </a:t>
            </a:r>
          </a:p>
          <a:p>
            <a:pPr fontAlgn="base"/>
            <a:r>
              <a:rPr lang="fr-FR" sz="1800" dirty="0"/>
              <a:t>Ce type de travail peut entraîner l’apparition de TMS, notamment lorsqu’il s’accompagne d’une mauvaise ergonomie et de pauses insuffisantes</a:t>
            </a:r>
          </a:p>
          <a:p>
            <a:pPr fontAlgn="base"/>
            <a:r>
              <a:rPr lang="fr-FR" sz="1800" dirty="0"/>
              <a:t>De nombreux télétravailleurs à domicile utilisent des ordinateurs portables et doivent se contenter de postes de travail improvisés, ce qui entraîne des postures corporelles non-neutres, et donc une augmentation des plaintes </a:t>
            </a:r>
            <a:r>
              <a:rPr lang="fr-FR" sz="1800" dirty="0" err="1" smtClean="0"/>
              <a:t>musculosquelettiques</a:t>
            </a:r>
            <a:r>
              <a:rPr lang="fr-FR" sz="1800" dirty="0"/>
              <a:t>. </a:t>
            </a:r>
          </a:p>
          <a:p>
            <a:pPr fontAlgn="base"/>
            <a:r>
              <a:rPr lang="fr-FR" sz="1800" dirty="0"/>
              <a:t>Un mauvais positionnement de l’écran d’ordinateur, du clavier ou de la souris, et l’absence de support pour les avant-bras sont autant de sources d’inconfort et de douleurs musculaires au niveau des membres supérieurs et du dos.</a:t>
            </a:r>
          </a:p>
          <a:p>
            <a:endParaRPr lang="en-GB" sz="1800" dirty="0"/>
          </a:p>
        </p:txBody>
      </p:sp>
    </p:spTree>
    <p:extLst>
      <p:ext uri="{BB962C8B-B14F-4D97-AF65-F5344CB8AC3E}">
        <p14:creationId xmlns:p14="http://schemas.microsoft.com/office/powerpoint/2010/main" val="392975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2. Environnement de travail </a:t>
            </a:r>
          </a:p>
        </p:txBody>
      </p:sp>
      <p:sp>
        <p:nvSpPr>
          <p:cNvPr id="3" name="Content Placeholder 2"/>
          <p:cNvSpPr>
            <a:spLocks noGrp="1"/>
          </p:cNvSpPr>
          <p:nvPr>
            <p:ph sz="half" idx="1"/>
          </p:nvPr>
        </p:nvSpPr>
        <p:spPr>
          <a:xfrm>
            <a:off x="539750" y="915988"/>
            <a:ext cx="7632700" cy="3527970"/>
          </a:xfrm>
        </p:spPr>
        <p:txBody>
          <a:bodyPr anchor="t">
            <a:noAutofit/>
          </a:bodyPr>
          <a:lstStyle/>
          <a:p>
            <a:pPr fontAlgn="base"/>
            <a:r>
              <a:rPr lang="fr-FR" sz="1800" dirty="0"/>
              <a:t>On sait que les facteurs liés à l’environnement de travail, comme la gêne visuelle causée par l’éblouissement ou les reflets, les courants d’air, le bruit ou la mauvaise qualité de l’air, sont liés à la survenue de TMS au niveau du cou et des épaules. </a:t>
            </a:r>
          </a:p>
          <a:p>
            <a:pPr fontAlgn="base"/>
            <a:r>
              <a:rPr lang="fr-FR" sz="1800" dirty="0"/>
              <a:t>Les facteurs environnementaux sont systématiquement pris en compte dans la conception d’un bureau traditionnel, mais ils sont souvent négligés dans le cadre du télétravail à domicile.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1061" y="2966262"/>
            <a:ext cx="2952328" cy="1693720"/>
          </a:xfrm>
          <a:prstGeom prst="rect">
            <a:avLst/>
          </a:prstGeom>
        </p:spPr>
      </p:pic>
    </p:spTree>
    <p:extLst>
      <p:ext uri="{BB962C8B-B14F-4D97-AF65-F5344CB8AC3E}">
        <p14:creationId xmlns:p14="http://schemas.microsoft.com/office/powerpoint/2010/main" val="105807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9393" y="1563638"/>
            <a:ext cx="4174607"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a:xfrm>
            <a:off x="450003" y="135000"/>
            <a:ext cx="8154445" cy="367200"/>
          </a:xfrm>
        </p:spPr>
        <p:txBody>
          <a:bodyPr/>
          <a:lstStyle/>
          <a:p>
            <a:pPr fontAlgn="base"/>
            <a:r>
              <a:rPr lang="fr-FR" sz="2400" dirty="0"/>
              <a:t>3. Sédentarité et (in)activité physique</a:t>
            </a:r>
          </a:p>
        </p:txBody>
      </p:sp>
      <p:sp>
        <p:nvSpPr>
          <p:cNvPr id="3" name="Content Placeholder 2"/>
          <p:cNvSpPr>
            <a:spLocks noGrp="1"/>
          </p:cNvSpPr>
          <p:nvPr>
            <p:ph sz="half" idx="1"/>
          </p:nvPr>
        </p:nvSpPr>
        <p:spPr>
          <a:xfrm>
            <a:off x="539552" y="699542"/>
            <a:ext cx="7632700" cy="3454471"/>
          </a:xfrm>
        </p:spPr>
        <p:txBody>
          <a:bodyPr anchor="t">
            <a:noAutofit/>
          </a:bodyPr>
          <a:lstStyle/>
          <a:p>
            <a:pPr fontAlgn="base"/>
            <a:r>
              <a:rPr lang="fr-FR" sz="2000" dirty="0"/>
              <a:t>Le télétravail à domicile est associé à des périodes de position assise prolongées, avec moins d’interruptions de travail qu’au bureau. </a:t>
            </a:r>
          </a:p>
          <a:p>
            <a:pPr fontAlgn="base"/>
            <a:r>
              <a:rPr lang="fr-FR" sz="2000" dirty="0"/>
              <a:t>Le travail assis et la mauvaise ergonomie des postes de travail peuvent se traduire par une augmentation des TMS.</a:t>
            </a:r>
          </a:p>
          <a:p>
            <a:pPr fontAlgn="base"/>
            <a:r>
              <a:rPr lang="fr-FR" sz="2000" dirty="0"/>
              <a:t>L’absence de mouvement en position assise entraîne une charge plus importante sur les disques intervertébraux et réduit la circulation sanguine ainsi que l’apport d’oxygène aux muscles. </a:t>
            </a:r>
          </a:p>
          <a:p>
            <a:pPr fontAlgn="base"/>
            <a:r>
              <a:rPr lang="fr-FR" sz="2000" dirty="0"/>
              <a:t>La pratique d’un exercice physique pendant le temps de loisirs ne permet pas de compenser entièrement les risques pour la santé associés à la sédentarité.</a:t>
            </a:r>
          </a:p>
          <a:p>
            <a:pPr fontAlgn="base"/>
            <a:endParaRPr lang="en-GB" sz="2000" dirty="0"/>
          </a:p>
        </p:txBody>
      </p:sp>
    </p:spTree>
    <p:extLst>
      <p:ext uri="{BB962C8B-B14F-4D97-AF65-F5344CB8AC3E}">
        <p14:creationId xmlns:p14="http://schemas.microsoft.com/office/powerpoint/2010/main" val="210570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4. Organisation du travail</a:t>
            </a:r>
          </a:p>
        </p:txBody>
      </p:sp>
      <p:sp>
        <p:nvSpPr>
          <p:cNvPr id="3" name="Content Placeholder 2"/>
          <p:cNvSpPr>
            <a:spLocks noGrp="1"/>
          </p:cNvSpPr>
          <p:nvPr>
            <p:ph sz="half" idx="1"/>
          </p:nvPr>
        </p:nvSpPr>
        <p:spPr>
          <a:xfrm>
            <a:off x="539750" y="1217703"/>
            <a:ext cx="7632700" cy="3442279"/>
          </a:xfrm>
        </p:spPr>
        <p:txBody>
          <a:bodyPr anchor="t">
            <a:noAutofit/>
          </a:bodyPr>
          <a:lstStyle/>
          <a:p>
            <a:pPr fontAlgn="base"/>
            <a:r>
              <a:rPr lang="fr-FR" sz="2000" dirty="0"/>
              <a:t>Autre facteur de risque du télétravail à domicile: la frontière floue entre travail et vie privée. </a:t>
            </a:r>
          </a:p>
          <a:p>
            <a:pPr fontAlgn="base"/>
            <a:r>
              <a:rPr lang="fr-FR" sz="2000" dirty="0"/>
              <a:t>Les télétravailleurs à domicile font souvent plus d’heures pour répondre aux attentes de leur employeur ou les dépasser.</a:t>
            </a:r>
          </a:p>
          <a:p>
            <a:pPr fontAlgn="base"/>
            <a:r>
              <a:rPr lang="fr-FR" sz="2000" dirty="0"/>
              <a:t>Ils ont moins d’occasions de socialiser avec leurs collègues.</a:t>
            </a:r>
          </a:p>
          <a:p>
            <a:pPr fontAlgn="base"/>
            <a:r>
              <a:rPr lang="fr-FR" sz="2000" dirty="0"/>
              <a:t>Les longues heures de travail, conjuguées à l’augmentation des périodes de station assise, peuvent entraîner un risque accru de TMS. </a:t>
            </a:r>
          </a:p>
          <a:p>
            <a:pPr fontAlgn="base"/>
            <a:endParaRPr lang="en-GB" sz="2000" dirty="0"/>
          </a:p>
        </p:txBody>
      </p:sp>
      <p:sp>
        <p:nvSpPr>
          <p:cNvPr id="5" name="Rectangle 4"/>
          <p:cNvSpPr/>
          <p:nvPr/>
        </p:nvSpPr>
        <p:spPr>
          <a:xfrm>
            <a:off x="5292080" y="1635646"/>
            <a:ext cx="3707904"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5265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1602"/>
            <a:ext cx="8024543" cy="367200"/>
          </a:xfrm>
        </p:spPr>
        <p:txBody>
          <a:bodyPr/>
          <a:lstStyle/>
          <a:p>
            <a:pPr fontAlgn="base"/>
            <a:r>
              <a:rPr lang="fr-FR" sz="2400" dirty="0"/>
              <a:t>5. Facteurs psychosociaux 1 – facteurs négatifs</a:t>
            </a:r>
          </a:p>
        </p:txBody>
      </p:sp>
      <p:sp>
        <p:nvSpPr>
          <p:cNvPr id="3" name="Content Placeholder 2"/>
          <p:cNvSpPr>
            <a:spLocks noGrp="1"/>
          </p:cNvSpPr>
          <p:nvPr>
            <p:ph sz="half" idx="1"/>
          </p:nvPr>
        </p:nvSpPr>
        <p:spPr>
          <a:xfrm>
            <a:off x="467544" y="699542"/>
            <a:ext cx="8136706" cy="3455987"/>
          </a:xfrm>
        </p:spPr>
        <p:txBody>
          <a:bodyPr anchor="t">
            <a:noAutofit/>
          </a:bodyPr>
          <a:lstStyle/>
          <a:p>
            <a:pPr fontAlgn="base"/>
            <a:r>
              <a:rPr lang="fr-FR" sz="1700" dirty="0"/>
              <a:t>Une charge de travail excessive, un isolement social accru (perte du lien avec les collègues), un manque d’interactions et de soutien en face à face, ou encore l’apparition de problèmes d’anxiété, peuvent avoir un impact sur le bien-être des travailleurs, ce qui, à terme, peut accroître le risque de développer des TMS. </a:t>
            </a:r>
          </a:p>
          <a:p>
            <a:pPr fontAlgn="base"/>
            <a:r>
              <a:rPr lang="fr-FR" sz="1700" dirty="0"/>
              <a:t>L’essor du télétravail est négativement associé à l’absence de soutien social des collègues et des supérieurs hiérarchiques.</a:t>
            </a:r>
          </a:p>
          <a:p>
            <a:pPr fontAlgn="base"/>
            <a:r>
              <a:rPr lang="fr-FR" sz="1700" dirty="0"/>
              <a:t>Le manque de soutien social de la part des collègues et des supérieurs, la faible autonomie, les exigences professionnelles élevées et la faible satisfaction professionnelle semblent être liés à une augmentation de la fréquence des TMS.</a:t>
            </a:r>
          </a:p>
          <a:p>
            <a:pPr fontAlgn="base"/>
            <a:r>
              <a:rPr lang="fr-FR" sz="1700" dirty="0"/>
              <a:t>L’omniprésence du travail et le sentiment de passer tout son temps «au bureau» sont source de stress et peuvent donc contribuer à l’apparition de TMS.</a:t>
            </a:r>
          </a:p>
        </p:txBody>
      </p:sp>
      <p:sp>
        <p:nvSpPr>
          <p:cNvPr id="6" name="Rectangle 5"/>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0322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5. Facteurs psychosociaux 2 – facteurs positifs</a:t>
            </a:r>
          </a:p>
        </p:txBody>
      </p:sp>
      <p:sp>
        <p:nvSpPr>
          <p:cNvPr id="3" name="Content Placeholder 2"/>
          <p:cNvSpPr>
            <a:spLocks noGrp="1"/>
          </p:cNvSpPr>
          <p:nvPr>
            <p:ph sz="half" idx="1"/>
          </p:nvPr>
        </p:nvSpPr>
        <p:spPr>
          <a:xfrm>
            <a:off x="539750" y="1059582"/>
            <a:ext cx="6264498" cy="3599978"/>
          </a:xfrm>
        </p:spPr>
        <p:txBody>
          <a:bodyPr anchor="t">
            <a:noAutofit/>
          </a:bodyPr>
          <a:lstStyle/>
          <a:p>
            <a:pPr fontAlgn="base"/>
            <a:r>
              <a:rPr lang="fr-FR" sz="2000" dirty="0"/>
              <a:t>Les aspects psychosociaux positifs du télétravail à domicile (par exemple, une plus grande autonomie et une meilleure satisfaction professionnelle) pourraient avoir un effet bénéfique sur les problèmes de santé tels que les TMS, et pourraient potentiellement retarder l’apparition de symptômes.  </a:t>
            </a:r>
          </a:p>
          <a:p>
            <a:pPr fontAlgn="base"/>
            <a:endParaRPr lang="en-GB" sz="2000" dirty="0"/>
          </a:p>
        </p:txBody>
      </p:sp>
      <p:sp>
        <p:nvSpPr>
          <p:cNvPr id="7" name="Rectangle 6"/>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32686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9"/>
            <a:ext cx="7632700" cy="3455986"/>
          </a:xfrm>
        </p:spPr>
        <p:txBody>
          <a:bodyPr lIns="0" tIns="0" rIns="0" bIns="0">
            <a:normAutofit/>
          </a:bodyPr>
          <a:lstStyle/>
          <a:p>
            <a:r>
              <a:rPr lang="fr-FR" sz="2000" dirty="0"/>
              <a:t>Les caractéristiques individuelles d’un travailleur donné peuvent également constituer des facteurs de risques de TMS (si ces risques sont mal gérés), à savoir:</a:t>
            </a:r>
          </a:p>
          <a:p>
            <a:pPr lvl="1"/>
            <a:r>
              <a:rPr lang="fr-FR" sz="2000" dirty="0"/>
              <a:t>l’âge</a:t>
            </a:r>
          </a:p>
          <a:p>
            <a:pPr lvl="1"/>
            <a:r>
              <a:rPr lang="fr-FR" sz="2000" dirty="0"/>
              <a:t>le genre</a:t>
            </a:r>
          </a:p>
          <a:p>
            <a:pPr lvl="1"/>
            <a:r>
              <a:rPr lang="fr-FR" sz="2000" dirty="0"/>
              <a:t>l’état de santé (le travailleur souffre déjà de TMS ou en a souffert par le passé)</a:t>
            </a:r>
          </a:p>
          <a:p>
            <a:pPr lvl="1"/>
            <a:r>
              <a:rPr lang="fr-FR" sz="2000" dirty="0"/>
              <a:t>une méconnaissance des techniques de travail et des procédures de sécurité </a:t>
            </a:r>
          </a:p>
          <a:p>
            <a:pPr lvl="1"/>
            <a:r>
              <a:rPr lang="fr-FR" sz="2000" dirty="0"/>
              <a:t>…</a:t>
            </a:r>
          </a:p>
        </p:txBody>
      </p:sp>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26490"/>
            <a:ext cx="7488486" cy="666103"/>
          </a:xfrm>
        </p:spPr>
        <p:txBody>
          <a:bodyPr lIns="0" tIns="0" rIns="0" bIns="0"/>
          <a:lstStyle/>
          <a:p>
            <a:r>
              <a:rPr lang="fr-FR" sz="2400" dirty="0">
                <a:solidFill>
                  <a:schemeClr val="accent1"/>
                </a:solidFill>
              </a:rPr>
              <a:t>6. </a:t>
            </a:r>
            <a:r>
              <a:rPr lang="fr-FR" sz="2400" dirty="0"/>
              <a:t>Facteurs individuels</a:t>
            </a:r>
            <a:br>
              <a:rPr lang="fr-FR" sz="2400" dirty="0"/>
            </a:br>
            <a:endParaRPr lang="fr-FR" sz="2400" dirty="0"/>
          </a:p>
        </p:txBody>
      </p:sp>
      <p:sp>
        <p:nvSpPr>
          <p:cNvPr id="4" name="Rectangle 3"/>
          <p:cNvSpPr/>
          <p:nvPr/>
        </p:nvSpPr>
        <p:spPr>
          <a:xfrm>
            <a:off x="6804248" y="2513602"/>
            <a:ext cx="2627784" cy="400110"/>
          </a:xfrm>
          <a:prstGeom prst="rect">
            <a:avLst/>
          </a:prstGeom>
        </p:spPr>
        <p:txBody>
          <a:bodyPr wrap="square">
            <a:spAutoFit/>
          </a:bodyPr>
          <a:lstStyle/>
          <a:p>
            <a:endParaRPr lang="en-US" sz="2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9525" y="3435846"/>
            <a:ext cx="4554723" cy="1296144"/>
          </a:xfrm>
          <a:prstGeom prst="rect">
            <a:avLst/>
          </a:prstGeom>
        </p:spPr>
      </p:pic>
    </p:spTree>
    <p:extLst>
      <p:ext uri="{BB962C8B-B14F-4D97-AF65-F5344CB8AC3E}">
        <p14:creationId xmlns:p14="http://schemas.microsoft.com/office/powerpoint/2010/main" val="1766380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lstStyle/>
          <a:p>
            <a:r>
              <a:rPr lang="fr-FR" sz="2000" dirty="0"/>
              <a:t>Approches préventives/protectrices pour traiter les facteurs de risques de TMS liés au télétravail à domicile</a:t>
            </a:r>
          </a:p>
        </p:txBody>
      </p:sp>
      <p:sp>
        <p:nvSpPr>
          <p:cNvPr id="3" name="Content Placeholder 2"/>
          <p:cNvSpPr>
            <a:spLocks noGrp="1"/>
          </p:cNvSpPr>
          <p:nvPr>
            <p:ph sz="half" idx="1"/>
          </p:nvPr>
        </p:nvSpPr>
        <p:spPr>
          <a:xfrm>
            <a:off x="539750" y="1491630"/>
            <a:ext cx="7632700" cy="3455987"/>
          </a:xfrm>
        </p:spPr>
        <p:txBody>
          <a:bodyPr/>
          <a:lstStyle/>
          <a:p>
            <a:pPr marL="514350" indent="-514350">
              <a:buFont typeface="+mj-lt"/>
              <a:buAutoNum type="arabicPeriod"/>
            </a:pPr>
            <a:r>
              <a:rPr lang="fr-FR" sz="2200" dirty="0"/>
              <a:t>Conception et ergonomie du lieu de travail</a:t>
            </a:r>
          </a:p>
          <a:p>
            <a:pPr marL="514350" indent="-514350">
              <a:buFont typeface="+mj-lt"/>
              <a:buAutoNum type="arabicPeriod"/>
            </a:pPr>
            <a:r>
              <a:rPr lang="fr-FR" sz="2200" dirty="0"/>
              <a:t>Environnement de travail </a:t>
            </a:r>
          </a:p>
          <a:p>
            <a:pPr marL="514350" indent="-514350">
              <a:buFont typeface="+mj-lt"/>
              <a:buAutoNum type="arabicPeriod"/>
            </a:pPr>
            <a:r>
              <a:rPr lang="fr-FR" sz="2200" dirty="0"/>
              <a:t>Sédentarité</a:t>
            </a:r>
          </a:p>
          <a:p>
            <a:pPr marL="514350" indent="-514350">
              <a:buFont typeface="+mj-lt"/>
              <a:buAutoNum type="arabicPeriod"/>
            </a:pPr>
            <a:r>
              <a:rPr lang="fr-FR" sz="2200" dirty="0"/>
              <a:t>Organisation du travail</a:t>
            </a:r>
          </a:p>
          <a:p>
            <a:pPr marL="514350" indent="-514350">
              <a:buFont typeface="+mj-lt"/>
              <a:buAutoNum type="arabicPeriod"/>
            </a:pPr>
            <a:r>
              <a:rPr lang="fr-FR" sz="2200" dirty="0"/>
              <a:t>Facteurs psychosociaux</a:t>
            </a:r>
          </a:p>
          <a:p>
            <a:endParaRPr lang="en-GB" dirty="0"/>
          </a:p>
        </p:txBody>
      </p:sp>
    </p:spTree>
    <p:extLst>
      <p:ext uri="{BB962C8B-B14F-4D97-AF65-F5344CB8AC3E}">
        <p14:creationId xmlns:p14="http://schemas.microsoft.com/office/powerpoint/2010/main" val="282952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389734"/>
            <a:ext cx="5472608" cy="2982241"/>
          </a:xfrm>
          <a:prstGeom prst="rect">
            <a:avLst/>
          </a:prstGeom>
        </p:spPr>
      </p:pic>
      <p:sp>
        <p:nvSpPr>
          <p:cNvPr id="2" name="Title 1"/>
          <p:cNvSpPr>
            <a:spLocks noGrp="1"/>
          </p:cNvSpPr>
          <p:nvPr>
            <p:ph type="title"/>
          </p:nvPr>
        </p:nvSpPr>
        <p:spPr>
          <a:xfrm>
            <a:off x="450003" y="135000"/>
            <a:ext cx="8154445" cy="367200"/>
          </a:xfrm>
        </p:spPr>
        <p:txBody>
          <a:bodyPr/>
          <a:lstStyle/>
          <a:p>
            <a:pPr fontAlgn="base"/>
            <a:r>
              <a:rPr lang="fr-FR" sz="2400" dirty="0"/>
              <a:t>1. Conception et ergonomie du lieu de travail</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fr-FR" sz="2000" dirty="0"/>
              <a:t>Les télétravailleurs n’ont pas toujours les mêmes ressources et les mêmes possibilités à domicile qu’au bureau. </a:t>
            </a:r>
          </a:p>
          <a:p>
            <a:pPr fontAlgn="base"/>
            <a:r>
              <a:rPr lang="fr-FR" sz="2000" dirty="0"/>
              <a:t>Voici quelques astuces pour faire du bureau à domicile un lieu de travail confortable et sain:</a:t>
            </a:r>
          </a:p>
          <a:p>
            <a:pPr marL="0" indent="0" fontAlgn="base">
              <a:buNone/>
            </a:pPr>
            <a:r>
              <a:rPr lang="fr-FR" sz="2000" dirty="0"/>
              <a:t> </a:t>
            </a:r>
          </a:p>
          <a:p>
            <a:pPr lvl="1" fontAlgn="base"/>
            <a:r>
              <a:rPr lang="fr-FR" sz="2000" dirty="0"/>
              <a:t>Chaise de bureau</a:t>
            </a:r>
          </a:p>
          <a:p>
            <a:pPr lvl="1" fontAlgn="base"/>
            <a:r>
              <a:rPr lang="fr-FR" sz="2000" dirty="0"/>
              <a:t>Table de bureau</a:t>
            </a:r>
          </a:p>
          <a:p>
            <a:pPr lvl="1" fontAlgn="base"/>
            <a:r>
              <a:rPr lang="fr-FR" sz="2000" dirty="0"/>
              <a:t>Écran d’ordinateur</a:t>
            </a:r>
          </a:p>
          <a:p>
            <a:pPr lvl="1" fontAlgn="base"/>
            <a:r>
              <a:rPr lang="fr-FR" sz="2000" dirty="0"/>
              <a:t>Souris et clavier</a:t>
            </a:r>
          </a:p>
          <a:p>
            <a:pPr lvl="1" fontAlgn="base"/>
            <a:r>
              <a:rPr lang="fr-FR" sz="2000" dirty="0"/>
              <a:t>Support de documents</a:t>
            </a:r>
          </a:p>
          <a:p>
            <a:pPr fontAlgn="base"/>
            <a:endParaRPr lang="en-GB" sz="2000" dirty="0"/>
          </a:p>
        </p:txBody>
      </p:sp>
    </p:spTree>
    <p:extLst>
      <p:ext uri="{BB962C8B-B14F-4D97-AF65-F5344CB8AC3E}">
        <p14:creationId xmlns:p14="http://schemas.microsoft.com/office/powerpoint/2010/main" val="400964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609469" cy="367200"/>
          </a:xfrm>
        </p:spPr>
        <p:txBody>
          <a:bodyPr/>
          <a:lstStyle/>
          <a:p>
            <a:pPr fontAlgn="base"/>
            <a:r>
              <a:rPr lang="fr-FR" sz="2400" dirty="0"/>
              <a:t>1. Conception et ergonomie du lieu de travail – Chaise de bureau </a:t>
            </a:r>
          </a:p>
        </p:txBody>
      </p:sp>
      <p:sp>
        <p:nvSpPr>
          <p:cNvPr id="3" name="Content Placeholder 2"/>
          <p:cNvSpPr>
            <a:spLocks noGrp="1"/>
          </p:cNvSpPr>
          <p:nvPr>
            <p:ph sz="half" idx="1"/>
          </p:nvPr>
        </p:nvSpPr>
        <p:spPr>
          <a:xfrm>
            <a:off x="427027" y="699542"/>
            <a:ext cx="8321437" cy="3455987"/>
          </a:xfrm>
        </p:spPr>
        <p:txBody>
          <a:bodyPr anchor="t">
            <a:noAutofit/>
          </a:bodyPr>
          <a:lstStyle/>
          <a:p>
            <a:pPr fontAlgn="base"/>
            <a:r>
              <a:rPr lang="fr-FR" sz="1600" dirty="0"/>
              <a:t>La chaise est de préférence réglable en hauteur; privilégiez un siège qui dispose d’une profondeur d’assise et d’un dossier ajustables, avec accoudoirs et inclinaison dynamique (pour créer du mouvement). </a:t>
            </a:r>
          </a:p>
          <a:p>
            <a:pPr fontAlgn="base"/>
            <a:r>
              <a:rPr lang="fr-FR" sz="1600" dirty="0"/>
              <a:t>Pour une position assise neutre, veillez à ce que la chaise soit correctement réglée. </a:t>
            </a:r>
          </a:p>
          <a:p>
            <a:pPr fontAlgn="base"/>
            <a:r>
              <a:rPr lang="fr-FR" sz="1600" dirty="0"/>
              <a:t>Si la chaise n’est pas réglable: </a:t>
            </a:r>
          </a:p>
          <a:p>
            <a:pPr lvl="1" fontAlgn="base"/>
            <a:r>
              <a:rPr lang="fr-FR" sz="1600" dirty="0"/>
              <a:t>adaptez la hauteur du siège de manière à ce que vos hanches soient légèrement plus hautes que vos genoux et que vos cuisses soient légèrement inclinées vers le bas. Si le siège est trop bas, utilisez un coussin (ou deux) pour le rehausser. Cela vous aidera à maintenir une posture corporelle confortable (en gardant le dos naturellement aligné). </a:t>
            </a:r>
          </a:p>
          <a:p>
            <a:pPr lvl="1" fontAlgn="base"/>
            <a:r>
              <a:rPr lang="fr-FR" sz="1600" dirty="0"/>
              <a:t>assurez-vous que vos pieds soient bien posés à plat sur le sol. Si ce n’est pas le cas, prenez un objet stable et placez-le sous vos pieds afin d’améliorer le contact avec le sol.</a:t>
            </a:r>
          </a:p>
          <a:p>
            <a:pPr lvl="1" fontAlgn="base"/>
            <a:r>
              <a:rPr lang="fr-FR" sz="1600" dirty="0"/>
              <a:t>si votre dos n’est pas bien calé, placez un support supplémentaire (par exemple, un coussin fin) dans le bas de votre dos.</a:t>
            </a:r>
          </a:p>
          <a:p>
            <a:pPr marL="0" indent="0" fontAlgn="base">
              <a:buNone/>
            </a:pPr>
            <a:endParaRPr lang="en-GB" sz="1600" dirty="0"/>
          </a:p>
        </p:txBody>
      </p:sp>
    </p:spTree>
    <p:extLst>
      <p:ext uri="{BB962C8B-B14F-4D97-AF65-F5344CB8AC3E}">
        <p14:creationId xmlns:p14="http://schemas.microsoft.com/office/powerpoint/2010/main" val="1206294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716973" cy="367200"/>
          </a:xfrm>
        </p:spPr>
        <p:txBody>
          <a:bodyPr/>
          <a:lstStyle/>
          <a:p>
            <a:pPr fontAlgn="base"/>
            <a:r>
              <a:rPr lang="fr-FR" sz="2400" dirty="0"/>
              <a:t>1. Conception et ergonomie du lieu de travail – Table de bureau </a:t>
            </a:r>
          </a:p>
        </p:txBody>
      </p:sp>
      <p:sp>
        <p:nvSpPr>
          <p:cNvPr id="3" name="Content Placeholder 2"/>
          <p:cNvSpPr>
            <a:spLocks noGrp="1"/>
          </p:cNvSpPr>
          <p:nvPr>
            <p:ph sz="half" idx="1"/>
          </p:nvPr>
        </p:nvSpPr>
        <p:spPr>
          <a:xfrm>
            <a:off x="395536" y="771550"/>
            <a:ext cx="8393445" cy="3455987"/>
          </a:xfrm>
        </p:spPr>
        <p:txBody>
          <a:bodyPr anchor="t">
            <a:noAutofit/>
          </a:bodyPr>
          <a:lstStyle/>
          <a:p>
            <a:pPr fontAlgn="base"/>
            <a:r>
              <a:rPr lang="fr-FR" sz="1700" dirty="0"/>
              <a:t>Assurez-vous que la table de bureau soit suffisamment grande et qu’il y ait assez d’espace pour les jambes. De préférence, la table de travail devrait faire au moins 80 cm de profondeur et moins de 5 cm d’épaisseur. </a:t>
            </a:r>
          </a:p>
          <a:p>
            <a:pPr fontAlgn="base"/>
            <a:r>
              <a:rPr lang="fr-FR" sz="1700" dirty="0"/>
              <a:t>Si la hauteur du bureau est réglable, adaptez-la à la hauteur de vos coudes (assurez-vous que vos épaules soient bien détendues). Avant de régler la hauteur, assurez-vous d’avoir une bonne posture en position assise (voir chaise de bureau).</a:t>
            </a:r>
          </a:p>
          <a:p>
            <a:pPr fontAlgn="base"/>
            <a:r>
              <a:rPr lang="fr-FR" sz="1700" dirty="0"/>
              <a:t>Si la hauteur du bureau n’est pas réglable:</a:t>
            </a:r>
          </a:p>
          <a:p>
            <a:pPr lvl="1" fontAlgn="base"/>
            <a:r>
              <a:rPr lang="fr-FR" sz="1700" dirty="0"/>
              <a:t>Le bureau est trop haut: augmentez la hauteur d’assise de la chaise (par exemple, à l’aide de coussins, si le siège n’est pas réglable) afin que vos coudes soient à la même hauteur que la table de travail. </a:t>
            </a:r>
          </a:p>
          <a:p>
            <a:pPr lvl="1" fontAlgn="base"/>
            <a:r>
              <a:rPr lang="fr-FR" sz="1700" dirty="0"/>
              <a:t>La table de bureau est trop basse: rehaussez la table (par exemple à l’aide de cales ou de pieds rehausseurs) de manière à ce que vos coudes soient à la même hauteur que la table. Assurez-vous que la table de travail soit stable et sûre.  </a:t>
            </a:r>
          </a:p>
          <a:p>
            <a:pPr marL="0" indent="0" fontAlgn="base">
              <a:buNone/>
            </a:pPr>
            <a:r>
              <a:rPr lang="fr-FR" sz="1800" dirty="0"/>
              <a:t> </a:t>
            </a:r>
          </a:p>
          <a:p>
            <a:pPr marL="0" indent="0" fontAlgn="base">
              <a:buNone/>
            </a:pPr>
            <a:endParaRPr lang="en-GB" sz="2000" dirty="0"/>
          </a:p>
        </p:txBody>
      </p:sp>
    </p:spTree>
    <p:extLst>
      <p:ext uri="{BB962C8B-B14F-4D97-AF65-F5344CB8AC3E}">
        <p14:creationId xmlns:p14="http://schemas.microsoft.com/office/powerpoint/2010/main" val="158757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88326"/>
            <a:ext cx="8586493" cy="367200"/>
          </a:xfrm>
        </p:spPr>
        <p:txBody>
          <a:bodyPr/>
          <a:lstStyle/>
          <a:p>
            <a:pPr fontAlgn="base"/>
            <a:r>
              <a:rPr lang="fr-FR" sz="2000" dirty="0"/>
              <a:t>1. Conception et ergonomie du lieu de travail – Écran d’ordinateur</a:t>
            </a:r>
          </a:p>
        </p:txBody>
      </p:sp>
      <p:sp>
        <p:nvSpPr>
          <p:cNvPr id="3" name="Content Placeholder 2"/>
          <p:cNvSpPr>
            <a:spLocks noGrp="1"/>
          </p:cNvSpPr>
          <p:nvPr>
            <p:ph sz="half" idx="1"/>
          </p:nvPr>
        </p:nvSpPr>
        <p:spPr>
          <a:xfrm>
            <a:off x="467544" y="627534"/>
            <a:ext cx="8280920" cy="3455987"/>
          </a:xfrm>
        </p:spPr>
        <p:txBody>
          <a:bodyPr anchor="t">
            <a:noAutofit/>
          </a:bodyPr>
          <a:lstStyle/>
          <a:p>
            <a:pPr fontAlgn="base"/>
            <a:r>
              <a:rPr lang="fr-FR" sz="1450" dirty="0"/>
              <a:t>Pour éviter les tensions musculaires au niveau du cou ou des épaules, il est important de positionner l’écran à la bonne hauteur (c’est-à-dire au niveau des yeux ou juste en dessous). Pour cela, utilisez un support pour ordinateur portable ou, à défaut, une boîte ou une pile de livres placée à la hauteur exacte. </a:t>
            </a:r>
          </a:p>
          <a:p>
            <a:pPr fontAlgn="base"/>
            <a:r>
              <a:rPr lang="fr-FR" sz="1450" dirty="0"/>
              <a:t>De préférence, utilisez un écran externe (suffisamment grand, au moins 19 pouces). </a:t>
            </a:r>
          </a:p>
          <a:p>
            <a:pPr fontAlgn="base"/>
            <a:r>
              <a:rPr lang="fr-FR" sz="1450" dirty="0"/>
              <a:t>Si vous utilisez deux écrans, placez-les en forme de V directement devant vous (si vous utilisez les deux écrans de manière équivalente), ou bien placez l’écran principal directement devant vous et l’écran secondaire à votre gauche ou à votre droite (si vous utilisez un écran plus que l’autre).</a:t>
            </a:r>
          </a:p>
          <a:p>
            <a:pPr fontAlgn="base"/>
            <a:r>
              <a:rPr lang="fr-FR" sz="1450" dirty="0"/>
              <a:t>Placez le ou les écrans à la bonne hauteur et à une distance de vos yeux équivalente à une longueur de bras.</a:t>
            </a:r>
          </a:p>
          <a:p>
            <a:r>
              <a:rPr lang="fr-FR" sz="1450" dirty="0"/>
              <a:t>Pour éviter la fatigue oculaire, appliquez la règle du 20-20-20: faites une pause d’au moins 20 secondes toutes les 20 minutes et fixez un point à une distance d’au moins 20 pieds (6 mètres). </a:t>
            </a:r>
          </a:p>
          <a:p>
            <a:r>
              <a:rPr lang="fr-FR" sz="1450" dirty="0"/>
              <a:t>Améliorez la lisibilité en utilisant toute la largeur de l’écran, en évitant les couleurs (police de caractères sombre sur fond clair, par exemple) et en choisissant une taille de police et un interligne suffisamment grands. </a:t>
            </a:r>
          </a:p>
        </p:txBody>
      </p:sp>
    </p:spTree>
    <p:extLst>
      <p:ext uri="{BB962C8B-B14F-4D97-AF65-F5344CB8AC3E}">
        <p14:creationId xmlns:p14="http://schemas.microsoft.com/office/powerpoint/2010/main" val="281160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693997" cy="367200"/>
          </a:xfrm>
        </p:spPr>
        <p:txBody>
          <a:bodyPr/>
          <a:lstStyle/>
          <a:p>
            <a:pPr fontAlgn="base"/>
            <a:r>
              <a:rPr lang="fr-FR" sz="2200" dirty="0"/>
              <a:t>1. Conception et ergonomie du lieu de travail – Souris et clavier</a:t>
            </a:r>
          </a:p>
        </p:txBody>
      </p:sp>
      <p:sp>
        <p:nvSpPr>
          <p:cNvPr id="3" name="Content Placeholder 2"/>
          <p:cNvSpPr>
            <a:spLocks noGrp="1"/>
          </p:cNvSpPr>
          <p:nvPr>
            <p:ph sz="half" idx="1"/>
          </p:nvPr>
        </p:nvSpPr>
        <p:spPr>
          <a:xfrm>
            <a:off x="395536" y="843955"/>
            <a:ext cx="8352928" cy="3455987"/>
          </a:xfrm>
        </p:spPr>
        <p:txBody>
          <a:bodyPr anchor="t">
            <a:noAutofit/>
          </a:bodyPr>
          <a:lstStyle/>
          <a:p>
            <a:pPr fontAlgn="base"/>
            <a:r>
              <a:rPr lang="fr-FR" sz="1550" dirty="0"/>
              <a:t>Lorsque vous travaillez sur un ordinateur portable, il est conseillé d’utiliser une souris et un clavier séparés. Cela vous permettra d’adopter une posture corporelle plus confortable et d’éviter les tensions musculaires au niveau du cou et des épaules. </a:t>
            </a:r>
          </a:p>
          <a:p>
            <a:pPr fontAlgn="base"/>
            <a:r>
              <a:rPr lang="fr-FR" sz="1550" dirty="0"/>
              <a:t>Utilisez de préférence un clavier plat (ou repliez les pieds du clavier). </a:t>
            </a:r>
          </a:p>
          <a:p>
            <a:pPr fontAlgn="base"/>
            <a:r>
              <a:rPr lang="fr-FR" sz="1550" dirty="0"/>
              <a:t>Placez le clavier directement en face de l’écran, à environ 5-10 cm du bord de la table de bureau. </a:t>
            </a:r>
          </a:p>
          <a:p>
            <a:pPr fontAlgn="base"/>
            <a:r>
              <a:rPr lang="fr-FR" sz="1550" dirty="0"/>
              <a:t>Placez la souris le plus près possible du clavier. </a:t>
            </a:r>
          </a:p>
          <a:p>
            <a:pPr fontAlgn="base"/>
            <a:r>
              <a:rPr lang="fr-FR" sz="1550" dirty="0"/>
              <a:t>Utilisez la souris correctement. Assurez-vous que votre bras soit bien soutenu par la table de travail (ou l’accoudoir) et que le côté de votre main repose sur la table.</a:t>
            </a:r>
          </a:p>
          <a:p>
            <a:pPr fontAlgn="base"/>
            <a:r>
              <a:rPr lang="fr-FR" sz="1550" dirty="0"/>
              <a:t>Évitez de poser votre main sur la souris lorsque vous ne l’utilisez pas. </a:t>
            </a:r>
          </a:p>
          <a:p>
            <a:pPr fontAlgn="base"/>
            <a:r>
              <a:rPr lang="fr-FR" sz="1550" dirty="0"/>
              <a:t>Réduisez les clics de souris en utilisant des raccourcis clavier lorsque cela est possible. </a:t>
            </a:r>
          </a:p>
          <a:p>
            <a:pPr fontAlgn="base"/>
            <a:r>
              <a:rPr lang="fr-FR" sz="1550" dirty="0"/>
              <a:t>Une souris verticale ou à molette peut convenir aux personnes souffrant déjà de TMS</a:t>
            </a:r>
          </a:p>
        </p:txBody>
      </p:sp>
    </p:spTree>
    <p:extLst>
      <p:ext uri="{BB962C8B-B14F-4D97-AF65-F5344CB8AC3E}">
        <p14:creationId xmlns:p14="http://schemas.microsoft.com/office/powerpoint/2010/main" val="3078398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lstStyle/>
          <a:p>
            <a:pPr fontAlgn="base"/>
            <a:r>
              <a:rPr lang="fr-FR" sz="2200" dirty="0"/>
              <a:t>1. Conception et ergonomie du lieu de travail – Support de documents</a:t>
            </a:r>
          </a:p>
        </p:txBody>
      </p:sp>
      <p:sp>
        <p:nvSpPr>
          <p:cNvPr id="3" name="Content Placeholder 2"/>
          <p:cNvSpPr>
            <a:spLocks noGrp="1"/>
          </p:cNvSpPr>
          <p:nvPr>
            <p:ph sz="half" idx="1"/>
          </p:nvPr>
        </p:nvSpPr>
        <p:spPr>
          <a:xfrm>
            <a:off x="539750" y="915988"/>
            <a:ext cx="7704658" cy="3455987"/>
          </a:xfrm>
        </p:spPr>
        <p:txBody>
          <a:bodyPr anchor="t">
            <a:noAutofit/>
          </a:bodyPr>
          <a:lstStyle/>
          <a:p>
            <a:r>
              <a:rPr lang="fr-FR" sz="1900" dirty="0"/>
              <a:t>Utilisez un support de documents lorsque vous tapez des notes ou du texte à partir de documents papier. Cet accessoire vous aidera à maintenir une posture neutre au niveau du cou et du dos. </a:t>
            </a:r>
          </a:p>
          <a:p>
            <a:r>
              <a:rPr lang="fr-FR" sz="1900" dirty="0"/>
              <a:t>Placez le support de documents derrière le clavier (externe) et sous l’écran d’ordinateur, directement entre l’écran et le clavier.</a:t>
            </a:r>
          </a:p>
          <a:p>
            <a:r>
              <a:rPr lang="fr-FR" sz="1900" dirty="0" smtClean="0"/>
              <a:t>Placez le support </a:t>
            </a:r>
            <a:r>
              <a:rPr lang="fr-FR" sz="1900" dirty="0"/>
              <a:t>à un léger angle (d’environ 45°) afin que les documents soient bien lisibles. </a:t>
            </a:r>
          </a:p>
          <a:p>
            <a:r>
              <a:rPr lang="fr-FR" sz="1900" dirty="0"/>
              <a:t>Si vous devez taper du texte, placez le support de documents à la même hauteur et à la même distance que l’écran (pour que vos yeux n’aient pas à focaliser à chaque fois et pour maintenir votre cou dans une position confortable).</a:t>
            </a:r>
          </a:p>
          <a:p>
            <a:pPr fontAlgn="base"/>
            <a:endParaRPr lang="en-GB" sz="1600" dirty="0"/>
          </a:p>
        </p:txBody>
      </p:sp>
    </p:spTree>
    <p:extLst>
      <p:ext uri="{BB962C8B-B14F-4D97-AF65-F5344CB8AC3E}">
        <p14:creationId xmlns:p14="http://schemas.microsoft.com/office/powerpoint/2010/main" val="23562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2. Environnement de travail – Éclairage </a:t>
            </a:r>
          </a:p>
        </p:txBody>
      </p:sp>
      <p:sp>
        <p:nvSpPr>
          <p:cNvPr id="3" name="Content Placeholder 2"/>
          <p:cNvSpPr>
            <a:spLocks noGrp="1"/>
          </p:cNvSpPr>
          <p:nvPr>
            <p:ph sz="half" idx="1"/>
          </p:nvPr>
        </p:nvSpPr>
        <p:spPr>
          <a:xfrm>
            <a:off x="539750" y="915963"/>
            <a:ext cx="4824338" cy="3455987"/>
          </a:xfrm>
        </p:spPr>
        <p:txBody>
          <a:bodyPr anchor="t">
            <a:noAutofit/>
          </a:bodyPr>
          <a:lstStyle/>
          <a:p>
            <a:r>
              <a:rPr lang="fr-FR" sz="1700" dirty="0"/>
              <a:t>Il est également important que le bureau à domicile soit équipé d’un éclairage adapté (de préférence de 500 lux minimum). </a:t>
            </a:r>
          </a:p>
          <a:p>
            <a:r>
              <a:rPr lang="fr-FR" sz="1700" dirty="0"/>
              <a:t>Évitez les contrastes lumineux extrêmes (par exemple, travailler dans une pièce peu éclairée tout en fixant l’écran, écran d’ordinateur entouré de murs sombres...), et évitez la lumière directe du soleil ou une trop forte luminosité de l’écran.</a:t>
            </a:r>
          </a:p>
          <a:p>
            <a:r>
              <a:rPr lang="fr-FR" sz="1700" dirty="0"/>
              <a:t>Asseyez-vous perpendiculairement à la fenêtre (ne vous asseyez pas face ou dos à la fenêtre) et utilisez des stores si nécessaire.</a:t>
            </a:r>
          </a:p>
          <a:p>
            <a:pPr marL="0" indent="0" fontAlgn="base">
              <a:buNone/>
            </a:pPr>
            <a:endParaRPr lang="en-GB" sz="17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395763" y="1275606"/>
            <a:ext cx="2736354" cy="2780651"/>
          </a:xfrm>
          <a:prstGeom prst="rect">
            <a:avLst/>
          </a:prstGeom>
        </p:spPr>
      </p:pic>
    </p:spTree>
    <p:extLst>
      <p:ext uri="{BB962C8B-B14F-4D97-AF65-F5344CB8AC3E}">
        <p14:creationId xmlns:p14="http://schemas.microsoft.com/office/powerpoint/2010/main" val="320470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2. Environnement de travail – Air et température </a:t>
            </a:r>
          </a:p>
        </p:txBody>
      </p:sp>
      <p:sp>
        <p:nvSpPr>
          <p:cNvPr id="3" name="Content Placeholder 2"/>
          <p:cNvSpPr>
            <a:spLocks noGrp="1"/>
          </p:cNvSpPr>
          <p:nvPr>
            <p:ph sz="half" idx="1"/>
          </p:nvPr>
        </p:nvSpPr>
        <p:spPr>
          <a:xfrm>
            <a:off x="539750" y="771550"/>
            <a:ext cx="4752330" cy="3455987"/>
          </a:xfrm>
        </p:spPr>
        <p:txBody>
          <a:bodyPr anchor="t">
            <a:noAutofit/>
          </a:bodyPr>
          <a:lstStyle/>
          <a:p>
            <a:pPr fontAlgn="base"/>
            <a:r>
              <a:rPr lang="fr-FR" sz="1700" dirty="0"/>
              <a:t>Ouvrez régulièrement les fenêtres et les portes, par exemple avant de commencer la journée de télétravail ou lorsque vous faites une pause.</a:t>
            </a:r>
          </a:p>
          <a:p>
            <a:r>
              <a:rPr lang="fr-FR" sz="1700" dirty="0"/>
              <a:t>La température optimale pour le travail sur ordinateur est comprise entre 22°C et 24,5°C selon la saison. </a:t>
            </a:r>
          </a:p>
          <a:p>
            <a:r>
              <a:rPr lang="fr-FR" sz="1700" dirty="0"/>
              <a:t>Adaptez vos vêtements à la température du lieu de travail. </a:t>
            </a:r>
          </a:p>
          <a:p>
            <a:r>
              <a:rPr lang="fr-FR" sz="1700" dirty="0"/>
              <a:t>Habillez-vous de façon à pouvoir facilement mettre ou enlever une couche de vêtements s’il fait trop chaud ou trop froid. Les vêtements amples permettent également de s’étirer.</a:t>
            </a:r>
          </a:p>
          <a:p>
            <a:pPr fontAlgn="base"/>
            <a:endParaRPr lang="en-GB" sz="17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0081" y="1275606"/>
            <a:ext cx="5012728" cy="3682692"/>
          </a:xfrm>
          <a:prstGeom prst="rect">
            <a:avLst/>
          </a:prstGeom>
        </p:spPr>
      </p:pic>
    </p:spTree>
    <p:extLst>
      <p:ext uri="{BB962C8B-B14F-4D97-AF65-F5344CB8AC3E}">
        <p14:creationId xmlns:p14="http://schemas.microsoft.com/office/powerpoint/2010/main" val="849909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2. Environnement de travail – Bruits de fond</a:t>
            </a:r>
          </a:p>
        </p:txBody>
      </p:sp>
      <p:sp>
        <p:nvSpPr>
          <p:cNvPr id="3" name="Content Placeholder 2"/>
          <p:cNvSpPr>
            <a:spLocks noGrp="1"/>
          </p:cNvSpPr>
          <p:nvPr>
            <p:ph sz="half" idx="1"/>
          </p:nvPr>
        </p:nvSpPr>
        <p:spPr>
          <a:xfrm>
            <a:off x="539750" y="915987"/>
            <a:ext cx="4392290" cy="3455987"/>
          </a:xfrm>
        </p:spPr>
        <p:txBody>
          <a:bodyPr anchor="t">
            <a:noAutofit/>
          </a:bodyPr>
          <a:lstStyle/>
          <a:p>
            <a:pPr fontAlgn="base"/>
            <a:r>
              <a:rPr lang="fr-FR" sz="1750" dirty="0"/>
              <a:t>Il convient d’installer le bureau dans une pièce dédiée de façon à minimiser les interférences (musique, télévision, colocataires, etc.). </a:t>
            </a:r>
          </a:p>
          <a:p>
            <a:pPr fontAlgn="base"/>
            <a:r>
              <a:rPr lang="fr-FR" sz="1750" dirty="0"/>
              <a:t>Arrangez-vous avec vos colocataires, surtout si vous devez effectuer des tâches qui demandent de la concentration. </a:t>
            </a:r>
          </a:p>
          <a:p>
            <a:pPr fontAlgn="base"/>
            <a:r>
              <a:rPr lang="fr-FR" sz="1750" dirty="0"/>
              <a:t>Un casque à réduction de bruit peut également être utile pour réduire les bruits de fond gênants. </a:t>
            </a:r>
          </a:p>
          <a:p>
            <a:pPr fontAlgn="base"/>
            <a:r>
              <a:rPr lang="fr-FR" sz="1750" dirty="0"/>
              <a:t>Placez de préférence l’imprimante dans une autre pièce.</a:t>
            </a:r>
          </a:p>
          <a:p>
            <a:pPr marL="0" indent="0" fontAlgn="base">
              <a:buNone/>
            </a:pPr>
            <a:endParaRPr lang="en-GB" sz="17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283718"/>
            <a:ext cx="3312368" cy="1900271"/>
          </a:xfrm>
          <a:prstGeom prst="rect">
            <a:avLst/>
          </a:prstGeom>
        </p:spPr>
      </p:pic>
    </p:spTree>
    <p:extLst>
      <p:ext uri="{BB962C8B-B14F-4D97-AF65-F5344CB8AC3E}">
        <p14:creationId xmlns:p14="http://schemas.microsoft.com/office/powerpoint/2010/main" val="637714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3. Sédentarité</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fr-FR" sz="2000" dirty="0"/>
              <a:t> </a:t>
            </a:r>
            <a:r>
              <a:rPr lang="fr-FR" sz="2000" b="1" dirty="0"/>
              <a:t>Pour une bonne santé mentale et physique, trois éléments sont nécessaires:</a:t>
            </a:r>
            <a:r>
              <a:rPr lang="fr-FR" sz="2000" dirty="0"/>
              <a:t> </a:t>
            </a:r>
          </a:p>
          <a:p>
            <a:pPr marL="141750" lvl="1" indent="0" fontAlgn="base">
              <a:buNone/>
            </a:pPr>
            <a:r>
              <a:rPr lang="fr-FR" sz="2000" dirty="0"/>
              <a:t>1) réduisez le nombre d’heures par jour passé en position assise, </a:t>
            </a:r>
          </a:p>
          <a:p>
            <a:pPr marL="141750" lvl="1" indent="0" fontAlgn="base">
              <a:buNone/>
            </a:pPr>
            <a:r>
              <a:rPr lang="fr-FR" sz="2000" dirty="0"/>
              <a:t>2) changez de posture autant que possible, </a:t>
            </a:r>
          </a:p>
          <a:p>
            <a:pPr marL="141750" lvl="1" indent="0" fontAlgn="base">
              <a:buNone/>
            </a:pPr>
            <a:r>
              <a:rPr lang="fr-FR" sz="2000" dirty="0"/>
              <a:t>3) adoptez une bonne posture assise.</a:t>
            </a:r>
          </a:p>
          <a:p>
            <a:pPr fontAlgn="base"/>
            <a:endParaRPr lang="en-GB" sz="2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482458"/>
            <a:ext cx="2170263" cy="188951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1550" y="2761221"/>
            <a:ext cx="2963990" cy="1610754"/>
          </a:xfrm>
          <a:prstGeom prst="rect">
            <a:avLst/>
          </a:prstGeom>
        </p:spPr>
      </p:pic>
    </p:spTree>
    <p:extLst>
      <p:ext uri="{BB962C8B-B14F-4D97-AF65-F5344CB8AC3E}">
        <p14:creationId xmlns:p14="http://schemas.microsoft.com/office/powerpoint/2010/main" val="80405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3. Sédentarité – Conseils pour bouger 1</a:t>
            </a:r>
          </a:p>
        </p:txBody>
      </p:sp>
      <p:sp>
        <p:nvSpPr>
          <p:cNvPr id="3" name="Content Placeholder 2"/>
          <p:cNvSpPr>
            <a:spLocks noGrp="1"/>
          </p:cNvSpPr>
          <p:nvPr>
            <p:ph sz="half" idx="1"/>
          </p:nvPr>
        </p:nvSpPr>
        <p:spPr>
          <a:xfrm>
            <a:off x="323528" y="699542"/>
            <a:ext cx="8496944" cy="3455987"/>
          </a:xfrm>
        </p:spPr>
        <p:txBody>
          <a:bodyPr anchor="t">
            <a:noAutofit/>
          </a:bodyPr>
          <a:lstStyle/>
          <a:p>
            <a:pPr lvl="2" fontAlgn="base">
              <a:buFont typeface="Wingdings" panose="05000000000000000000" pitchFamily="2" charset="2"/>
              <a:buChar char="§"/>
            </a:pPr>
            <a:r>
              <a:rPr lang="fr-FR" sz="1600" b="1" dirty="0">
                <a:solidFill>
                  <a:schemeClr val="tx2"/>
                </a:solidFill>
              </a:rPr>
              <a:t>Commencez la journée par une petite promenade ou par quelques exercices physiques (étirements, exercices de musculation...).</a:t>
            </a:r>
          </a:p>
          <a:p>
            <a:pPr lvl="2" fontAlgn="base">
              <a:buFont typeface="Wingdings" panose="05000000000000000000" pitchFamily="2" charset="2"/>
              <a:buChar char="§"/>
            </a:pPr>
            <a:r>
              <a:rPr lang="fr-FR" sz="1600" b="1" dirty="0">
                <a:solidFill>
                  <a:schemeClr val="tx2"/>
                </a:solidFill>
              </a:rPr>
              <a:t>Alternez les tâches et changez de posture au moins une fois par heure, par exemple en vous levant, en faisant une pause (café), en allant aux toilettes, etc.</a:t>
            </a:r>
          </a:p>
          <a:p>
            <a:pPr lvl="2" fontAlgn="base">
              <a:buFont typeface="Wingdings" panose="05000000000000000000" pitchFamily="2" charset="2"/>
              <a:buChar char="§"/>
            </a:pPr>
            <a:r>
              <a:rPr lang="fr-FR" sz="1600" b="1" dirty="0">
                <a:solidFill>
                  <a:schemeClr val="tx2"/>
                </a:solidFill>
              </a:rPr>
              <a:t>Levez-vous régulièrement pendant les réunions en ligne ou profitez des appels téléphoniques pour marcher un peu.</a:t>
            </a:r>
          </a:p>
          <a:p>
            <a:pPr lvl="2" fontAlgn="base">
              <a:buFont typeface="Wingdings" panose="05000000000000000000" pitchFamily="2" charset="2"/>
              <a:buChar char="§"/>
            </a:pPr>
            <a:r>
              <a:rPr lang="fr-FR" sz="1600" b="1" dirty="0">
                <a:solidFill>
                  <a:schemeClr val="tx2"/>
                </a:solidFill>
              </a:rPr>
              <a:t>Alternez entre travail assis (maximum une heure) et travail debout (maximum 30 minutes). Dans l’idéal, utilisez un bureau «assis-debout». Si vous n’en avez pas, placez l’ordinateur portable sur un support sur votre table de bureau ou sur un meuble. </a:t>
            </a:r>
          </a:p>
          <a:p>
            <a:pPr lvl="2" fontAlgn="base">
              <a:buFont typeface="Wingdings" panose="05000000000000000000" pitchFamily="2" charset="2"/>
              <a:buChar char="§"/>
            </a:pPr>
            <a:r>
              <a:rPr lang="fr-FR" sz="1600" b="1" dirty="0">
                <a:solidFill>
                  <a:schemeClr val="tx2"/>
                </a:solidFill>
              </a:rPr>
              <a:t>Faites une micro-pause pour vous tenir debout pendant 30 secondes et vous étirer toutes les 20-30 minutes</a:t>
            </a:r>
          </a:p>
          <a:p>
            <a:pPr lvl="2" fontAlgn="base">
              <a:buFont typeface="Wingdings" panose="05000000000000000000" pitchFamily="2" charset="2"/>
              <a:buChar char="§"/>
            </a:pPr>
            <a:r>
              <a:rPr lang="fr-FR" sz="1600" b="1" dirty="0">
                <a:solidFill>
                  <a:schemeClr val="tx2"/>
                </a:solidFill>
              </a:rPr>
              <a:t>Changez de posture lorsque vous êtes assis, par exemple en déplaçant votre poids d’un côté à l’autre ou en vous penchant en arrière (assise dynamique)</a:t>
            </a:r>
          </a:p>
          <a:p>
            <a:pPr lvl="2" fontAlgn="base">
              <a:buFont typeface="Wingdings" panose="05000000000000000000" pitchFamily="2" charset="2"/>
              <a:buChar char="§"/>
            </a:pPr>
            <a:r>
              <a:rPr lang="fr-FR" sz="1600" b="1" dirty="0">
                <a:solidFill>
                  <a:schemeClr val="tx2"/>
                </a:solidFill>
              </a:rPr>
              <a:t>La pause déjeuner est le moment idéal pour faire une promenade, 15 minutes d’exercice, des travaux de jardinage ou d’autres activités de plein air.</a:t>
            </a:r>
          </a:p>
          <a:p>
            <a:pPr fontAlgn="base"/>
            <a:endParaRPr lang="en-GB" sz="1600" dirty="0"/>
          </a:p>
        </p:txBody>
      </p:sp>
    </p:spTree>
    <p:extLst>
      <p:ext uri="{BB962C8B-B14F-4D97-AF65-F5344CB8AC3E}">
        <p14:creationId xmlns:p14="http://schemas.microsoft.com/office/powerpoint/2010/main" val="1801815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3. Sédentarité – Conseils pour bouger 2</a:t>
            </a:r>
          </a:p>
        </p:txBody>
      </p:sp>
      <p:sp>
        <p:nvSpPr>
          <p:cNvPr id="3" name="Content Placeholder 2"/>
          <p:cNvSpPr>
            <a:spLocks noGrp="1"/>
          </p:cNvSpPr>
          <p:nvPr>
            <p:ph sz="half" idx="1"/>
          </p:nvPr>
        </p:nvSpPr>
        <p:spPr>
          <a:xfrm>
            <a:off x="323527" y="771972"/>
            <a:ext cx="7200801" cy="3383954"/>
          </a:xfrm>
        </p:spPr>
        <p:txBody>
          <a:bodyPr anchor="t">
            <a:noAutofit/>
          </a:bodyPr>
          <a:lstStyle/>
          <a:p>
            <a:pPr lvl="2" fontAlgn="base">
              <a:buFont typeface="Wingdings" panose="05000000000000000000" pitchFamily="2" charset="2"/>
              <a:buChar char="§"/>
            </a:pPr>
            <a:r>
              <a:rPr lang="fr-FR" sz="1700" dirty="0">
                <a:solidFill>
                  <a:schemeClr val="tx2"/>
                </a:solidFill>
              </a:rPr>
              <a:t> </a:t>
            </a:r>
            <a:r>
              <a:rPr lang="fr-FR" sz="1700" b="1" dirty="0">
                <a:solidFill>
                  <a:schemeClr val="tx2"/>
                </a:solidFill>
              </a:rPr>
              <a:t>Faites régulièrement des exercices rapides pour améliorer votre circulation sanguine et soulager les tensions musculaires: </a:t>
            </a:r>
          </a:p>
          <a:p>
            <a:pPr lvl="3"/>
            <a:r>
              <a:rPr lang="fr-FR" sz="1700" dirty="0"/>
              <a:t>Tournez votre tête vers la gauche puis vers la droite.</a:t>
            </a:r>
          </a:p>
          <a:p>
            <a:pPr lvl="3"/>
            <a:r>
              <a:rPr lang="fr-FR" sz="1700" dirty="0"/>
              <a:t>Inclinez votre tête vers l’avant et secouez-la doucement d’un côté à l’autre.</a:t>
            </a:r>
          </a:p>
          <a:p>
            <a:pPr lvl="3"/>
            <a:r>
              <a:rPr lang="fr-FR" sz="1700" dirty="0"/>
              <a:t>Laissez vos bras et vos épaules pendre librement.</a:t>
            </a:r>
          </a:p>
          <a:p>
            <a:pPr lvl="3"/>
            <a:r>
              <a:rPr lang="fr-FR" sz="1700" dirty="0"/>
              <a:t>Puis penchez vos épaules vers vos pieds.</a:t>
            </a:r>
          </a:p>
          <a:p>
            <a:pPr lvl="3"/>
            <a:r>
              <a:rPr lang="fr-FR" sz="1700" dirty="0"/>
              <a:t>Faites rouler vos épaules vers l’arrière, puis vers l’avant.</a:t>
            </a:r>
          </a:p>
          <a:p>
            <a:pPr lvl="3"/>
            <a:r>
              <a:rPr lang="fr-FR" sz="1700" dirty="0"/>
              <a:t>Tendez vos bras vers l’avant à la hauteur des épaules. Joignez vos mains (avec les paumes tournées vers l’extérieur) et étirez vos bras.</a:t>
            </a:r>
          </a:p>
          <a:p>
            <a:pPr lvl="3"/>
            <a:r>
              <a:rPr lang="fr-FR" sz="1700" dirty="0"/>
              <a:t>Étendez vos bras latéralement puis vers l’arrière.</a:t>
            </a:r>
          </a:p>
          <a:p>
            <a:pPr lvl="3"/>
            <a:r>
              <a:rPr lang="fr-FR" sz="1700" dirty="0"/>
              <a:t>Appuyez vos talons sur le sol et levez vos orteils.</a:t>
            </a:r>
          </a:p>
          <a:p>
            <a:pPr lvl="3"/>
            <a:r>
              <a:rPr lang="fr-FR" sz="1700" dirty="0"/>
              <a:t>Appuyez vos orteils sur le sol et levez vos talons</a:t>
            </a:r>
          </a:p>
          <a:p>
            <a:pPr marL="0" indent="0" fontAlgn="base">
              <a:buNone/>
            </a:pPr>
            <a:endParaRPr lang="en-GB" sz="17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757" y="2499742"/>
            <a:ext cx="1417222" cy="1723330"/>
          </a:xfrm>
          <a:prstGeom prst="rect">
            <a:avLst/>
          </a:prstGeom>
        </p:spPr>
      </p:pic>
    </p:spTree>
    <p:extLst>
      <p:ext uri="{BB962C8B-B14F-4D97-AF65-F5344CB8AC3E}">
        <p14:creationId xmlns:p14="http://schemas.microsoft.com/office/powerpoint/2010/main" val="2731081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4. Organisation du travail</a:t>
            </a:r>
          </a:p>
        </p:txBody>
      </p:sp>
      <p:sp>
        <p:nvSpPr>
          <p:cNvPr id="3" name="Content Placeholder 2"/>
          <p:cNvSpPr>
            <a:spLocks noGrp="1"/>
          </p:cNvSpPr>
          <p:nvPr>
            <p:ph sz="half" idx="1"/>
          </p:nvPr>
        </p:nvSpPr>
        <p:spPr>
          <a:xfrm>
            <a:off x="539749" y="699542"/>
            <a:ext cx="7632701" cy="3455987"/>
          </a:xfrm>
        </p:spPr>
        <p:txBody>
          <a:bodyPr anchor="t">
            <a:noAutofit/>
          </a:bodyPr>
          <a:lstStyle/>
          <a:p>
            <a:pPr fontAlgn="base"/>
            <a:r>
              <a:rPr lang="fr-FR" sz="1800" dirty="0"/>
              <a:t> </a:t>
            </a:r>
            <a:r>
              <a:rPr lang="fr-FR" sz="1750" dirty="0"/>
              <a:t>Voici quelques conseils pratiques pour mieux concilier vie professionnelle et vie privée et pour améliorer votre organisation de travail lorsque vous travaillez de chez vous:</a:t>
            </a:r>
          </a:p>
          <a:p>
            <a:pPr lvl="1" fontAlgn="base"/>
            <a:r>
              <a:rPr lang="fr-FR" sz="1750" dirty="0"/>
              <a:t>Aménagez-vous un bureau à domicile dédié pour pouvoir travailler sans être dérangé. Cela vous aidera à instaurer une séparation claire entre le travail et la maison. </a:t>
            </a:r>
          </a:p>
          <a:p>
            <a:pPr lvl="1" fontAlgn="base"/>
            <a:r>
              <a:rPr lang="fr-FR" sz="1750" dirty="0"/>
              <a:t>Planifiez votre journée de travail (y compris le déjeuner et les pauses). </a:t>
            </a:r>
          </a:p>
          <a:p>
            <a:pPr lvl="1" fontAlgn="base"/>
            <a:r>
              <a:rPr lang="fr-FR" sz="1750" dirty="0"/>
              <a:t>Respectez les heures de travail «normales» de bureau.</a:t>
            </a:r>
          </a:p>
          <a:p>
            <a:pPr lvl="1" fontAlgn="base"/>
            <a:r>
              <a:rPr lang="fr-FR" sz="1750" dirty="0"/>
              <a:t>Veillez à garder une routine saine: levez-vous et commencez à travailler à la même heure qu’une journée de travail «normale». </a:t>
            </a:r>
          </a:p>
          <a:p>
            <a:pPr lvl="1" fontAlgn="base"/>
            <a:r>
              <a:rPr lang="fr-FR" sz="1750" dirty="0"/>
              <a:t>Planifiez ce que vous allez faire après le travail. Si vous devez vous rendre quelque part à la fin de la journée, vous pourrez plus facilement vous déconnecter et arrêter de travailler.</a:t>
            </a:r>
          </a:p>
          <a:p>
            <a:pPr lvl="1" fontAlgn="base"/>
            <a:r>
              <a:rPr lang="fr-FR" sz="1750" dirty="0"/>
              <a:t>Veillez à varier vos tâches de travail afin d’éviter la monotonie.</a:t>
            </a:r>
          </a:p>
          <a:p>
            <a:pPr marL="0" indent="0" fontAlgn="base">
              <a:buNone/>
            </a:pPr>
            <a:endParaRPr lang="en-GB" sz="1750" dirty="0"/>
          </a:p>
        </p:txBody>
      </p:sp>
    </p:spTree>
    <p:extLst>
      <p:ext uri="{BB962C8B-B14F-4D97-AF65-F5344CB8AC3E}">
        <p14:creationId xmlns:p14="http://schemas.microsoft.com/office/powerpoint/2010/main" val="3771271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5. Facteurs psychosociaux</a:t>
            </a:r>
          </a:p>
        </p:txBody>
      </p:sp>
      <p:sp>
        <p:nvSpPr>
          <p:cNvPr id="3" name="Content Placeholder 2"/>
          <p:cNvSpPr>
            <a:spLocks noGrp="1"/>
          </p:cNvSpPr>
          <p:nvPr>
            <p:ph sz="half" idx="1"/>
          </p:nvPr>
        </p:nvSpPr>
        <p:spPr>
          <a:xfrm>
            <a:off x="539750" y="915566"/>
            <a:ext cx="7632700" cy="3455987"/>
          </a:xfrm>
        </p:spPr>
        <p:txBody>
          <a:bodyPr anchor="t">
            <a:noAutofit/>
          </a:bodyPr>
          <a:lstStyle/>
          <a:p>
            <a:pPr fontAlgn="base"/>
            <a:r>
              <a:rPr lang="fr-FR" sz="2000" dirty="0"/>
              <a:t>Le soutien professionnel (c’est-à-dire le soutien social, l’autonomie, la prise de décision) est un élément essentiel de la santé psychosociale et physique des employés. </a:t>
            </a:r>
          </a:p>
          <a:p>
            <a:pPr fontAlgn="base"/>
            <a:r>
              <a:rPr lang="fr-FR" sz="2000" dirty="0"/>
              <a:t>Les employés qui se sentent suffisamment guidés et soutenus dans leur (télé)travail ressentent une plus grande satisfaction professionnelle.</a:t>
            </a:r>
          </a:p>
          <a:p>
            <a:pPr fontAlgn="base"/>
            <a:r>
              <a:rPr lang="fr-FR" sz="2000" dirty="0"/>
              <a:t>Voici quelques conseils pratiques pour réduire les facteurs de risques psychosociaux liés aux TMS dans le cadre du télétravail:</a:t>
            </a:r>
          </a:p>
          <a:p>
            <a:pPr lvl="1" fontAlgn="base"/>
            <a:r>
              <a:rPr lang="fr-FR" sz="2000" dirty="0"/>
              <a:t>Isolement social/soutien social</a:t>
            </a:r>
          </a:p>
          <a:p>
            <a:pPr lvl="1" fontAlgn="base"/>
            <a:r>
              <a:rPr lang="fr-FR" sz="2000" dirty="0"/>
              <a:t>Charge de travail</a:t>
            </a:r>
          </a:p>
          <a:p>
            <a:pPr marL="0" indent="0" fontAlgn="base">
              <a:buNone/>
            </a:pPr>
            <a:endParaRPr lang="en-GB" sz="2000" dirty="0"/>
          </a:p>
        </p:txBody>
      </p:sp>
    </p:spTree>
    <p:extLst>
      <p:ext uri="{BB962C8B-B14F-4D97-AF65-F5344CB8AC3E}">
        <p14:creationId xmlns:p14="http://schemas.microsoft.com/office/powerpoint/2010/main" val="4275472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5. Facteurs psychosociaux – Isolement social/soutien</a:t>
            </a:r>
          </a:p>
        </p:txBody>
      </p:sp>
      <p:sp>
        <p:nvSpPr>
          <p:cNvPr id="3" name="Content Placeholder 2"/>
          <p:cNvSpPr>
            <a:spLocks noGrp="1"/>
          </p:cNvSpPr>
          <p:nvPr>
            <p:ph sz="half" idx="1"/>
          </p:nvPr>
        </p:nvSpPr>
        <p:spPr>
          <a:xfrm>
            <a:off x="539750" y="699542"/>
            <a:ext cx="8064698" cy="3455987"/>
          </a:xfrm>
        </p:spPr>
        <p:txBody>
          <a:bodyPr anchor="t">
            <a:noAutofit/>
          </a:bodyPr>
          <a:lstStyle/>
          <a:p>
            <a:pPr fontAlgn="base"/>
            <a:r>
              <a:rPr lang="fr-FR" sz="1900" dirty="0"/>
              <a:t>Restez en contact avec vos collègues et votre supérieur hiérarchique en programmant régulièrement des appels téléphoniques ou des réunions virtuelles. </a:t>
            </a:r>
          </a:p>
          <a:p>
            <a:pPr fontAlgn="base"/>
            <a:r>
              <a:rPr lang="fr-FR" sz="1900" dirty="0"/>
              <a:t>Il est préférable d’alterner les réunions d’équipe et les entretiens individuels avec ses collègues et son superviseur. </a:t>
            </a:r>
          </a:p>
          <a:p>
            <a:pPr fontAlgn="base"/>
            <a:r>
              <a:rPr lang="fr-FR" sz="1900" dirty="0"/>
              <a:t>Prenez le temps de discuter de manière informelle avec vos collègues et amis. Réservez la première partie de la réunion pour faire le point, discuter de l’état d’esprit de chacun et parler de sujets qui ne sont pas liés au travail. </a:t>
            </a:r>
          </a:p>
          <a:p>
            <a:pPr fontAlgn="base"/>
            <a:r>
              <a:rPr lang="fr-FR" sz="1900" dirty="0"/>
              <a:t>Faites des pauses café virtuelles avec vos collègues.</a:t>
            </a:r>
          </a:p>
          <a:p>
            <a:pPr fontAlgn="base"/>
            <a:r>
              <a:rPr lang="fr-FR" sz="1900" dirty="0"/>
              <a:t>Mettez en place un réseau d’entraide entre télétravailleurs afin que les employés puissent exprimer leurs préoccupations et afin de détecter plus rapidement les difficultés éventuelles.</a:t>
            </a:r>
          </a:p>
        </p:txBody>
      </p:sp>
    </p:spTree>
    <p:extLst>
      <p:ext uri="{BB962C8B-B14F-4D97-AF65-F5344CB8AC3E}">
        <p14:creationId xmlns:p14="http://schemas.microsoft.com/office/powerpoint/2010/main" val="3309150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fr-FR" sz="2400" dirty="0"/>
              <a:t>5. Facteurs psychosociaux – Charge de travail</a:t>
            </a:r>
          </a:p>
        </p:txBody>
      </p:sp>
      <p:sp>
        <p:nvSpPr>
          <p:cNvPr id="3" name="Content Placeholder 2"/>
          <p:cNvSpPr>
            <a:spLocks noGrp="1"/>
          </p:cNvSpPr>
          <p:nvPr>
            <p:ph sz="half" idx="1"/>
          </p:nvPr>
        </p:nvSpPr>
        <p:spPr>
          <a:xfrm>
            <a:off x="539750" y="915988"/>
            <a:ext cx="7632700" cy="3455987"/>
          </a:xfrm>
        </p:spPr>
        <p:txBody>
          <a:bodyPr anchor="t">
            <a:noAutofit/>
          </a:bodyPr>
          <a:lstStyle/>
          <a:p>
            <a:r>
              <a:rPr lang="fr-FR" sz="1800" dirty="0"/>
              <a:t>Si vous avez une grosse charge de travail, ne faites pas l’impasse dessus! En cas de charge de travail élevée (et constante), prenez rendez-vous avec votre supérieur hiérarchique pour en parler.</a:t>
            </a:r>
          </a:p>
          <a:p>
            <a:r>
              <a:rPr lang="fr-FR" sz="1800" dirty="0"/>
              <a:t>Ménagez-vous des pauses tout au long de la journée pour alléger les périodes de travail intense, et ne sautez pas la pause déjeuner! </a:t>
            </a:r>
          </a:p>
          <a:p>
            <a:r>
              <a:rPr lang="fr-FR" sz="1800" dirty="0"/>
              <a:t>Déconnectez-vous! </a:t>
            </a:r>
          </a:p>
          <a:p>
            <a:r>
              <a:rPr lang="fr-FR" sz="1800" dirty="0"/>
              <a:t>Vous oubliez parfois de faire une pause? Vous pouvez essayer de travailler par tranches de 25 minutes, entrecoupées de pauses de 5 minutes.</a:t>
            </a:r>
          </a:p>
          <a:p>
            <a:r>
              <a:rPr lang="fr-FR" sz="1800" dirty="0"/>
              <a:t>Concentrez-vous sur une seule tâche à la fois et évitez les distractions en vous installant dans une pièce calme; mettez un casque et fermez votre boîte mail.</a:t>
            </a:r>
          </a:p>
        </p:txBody>
      </p:sp>
    </p:spTree>
    <p:extLst>
      <p:ext uri="{BB962C8B-B14F-4D97-AF65-F5344CB8AC3E}">
        <p14:creationId xmlns:p14="http://schemas.microsoft.com/office/powerpoint/2010/main" val="600117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fr-FR" sz="2400" dirty="0">
                <a:solidFill>
                  <a:schemeClr val="accent1"/>
                </a:solidFill>
              </a:rPr>
              <a:t>Rejoignez-nous et allégez la charge!</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4"/>
              </a:buBlip>
            </a:pPr>
            <a:endParaRPr lang="en-US" sz="1600" dirty="0">
              <a:solidFill>
                <a:schemeClr val="accent1"/>
              </a:solidFill>
            </a:endParaRPr>
          </a:p>
          <a:p>
            <a:pPr>
              <a:buSzPct val="120000"/>
              <a:buBlip>
                <a:blip r:embed="rId4"/>
              </a:buBlip>
            </a:pPr>
            <a:endParaRPr lang="en-US" sz="500" dirty="0">
              <a:solidFill>
                <a:schemeClr val="accent1"/>
              </a:solidFill>
            </a:endParaRPr>
          </a:p>
          <a:p>
            <a:pPr>
              <a:buSzPct val="120000"/>
              <a:buBlip>
                <a:blip r:embed="rId4"/>
              </a:buBlip>
            </a:pPr>
            <a:r>
              <a:rPr lang="fr-FR" sz="1600" dirty="0">
                <a:solidFill>
                  <a:schemeClr val="accent1"/>
                </a:solidFill>
              </a:rPr>
              <a:t>De plus amples informations sont disponibles sur le site web de la campagne:</a:t>
            </a:r>
          </a:p>
          <a:p>
            <a:pPr marL="189000" lvl="1" indent="0">
              <a:buSzPct val="120000"/>
              <a:buNone/>
            </a:pPr>
            <a:r>
              <a:rPr lang="fr-FR" sz="1600" b="1" dirty="0">
                <a:solidFill>
                  <a:schemeClr val="accent1"/>
                </a:solidFill>
                <a:hlinkClick r:id="rId5"/>
              </a:rPr>
              <a:t>healthy-workplaces.eu</a:t>
            </a:r>
          </a:p>
          <a:p>
            <a:pPr lvl="1">
              <a:buSzPct val="120000"/>
              <a:buBlip>
                <a:blip r:embed="rId4"/>
              </a:buBlip>
            </a:pPr>
            <a:endParaRPr lang="en-US" sz="1600" dirty="0">
              <a:solidFill>
                <a:schemeClr val="accent1"/>
              </a:solidFill>
            </a:endParaRPr>
          </a:p>
          <a:p>
            <a:pPr>
              <a:buSzPct val="120000"/>
              <a:buBlip>
                <a:blip r:embed="rId4"/>
              </a:buBlip>
            </a:pPr>
            <a:r>
              <a:rPr lang="fr-FR" sz="1600" dirty="0">
                <a:solidFill>
                  <a:schemeClr val="accent1"/>
                </a:solidFill>
              </a:rPr>
              <a:t>Abonnez-vous à notre lettre d’information de la campagne:</a:t>
            </a:r>
          </a:p>
          <a:p>
            <a:pPr marL="189000" lvl="1" indent="0">
              <a:buSzPct val="120000"/>
              <a:buNone/>
            </a:pPr>
            <a:r>
              <a:rPr lang="fr-FR" sz="1600" b="1" u="sng" dirty="0">
                <a:solidFill>
                  <a:schemeClr val="accent1"/>
                </a:solidFill>
                <a:hlinkClick r:id="rId6">
                  <a:extLst>
                    <a:ext uri="{A12FA001-AC4F-418D-AE19-62706E023703}">
                      <ahyp:hlinkClr xmlns="" xmlns:ahyp="http://schemas.microsoft.com/office/drawing/2018/hyperlinkcolor" val="tx"/>
                    </a:ext>
                  </a:extLst>
                </a:hlinkClick>
              </a:rPr>
              <a:t>https://</a:t>
            </a:r>
            <a:r>
              <a:rPr lang="fr-FR" sz="1600" b="1" u="sng" dirty="0" smtClean="0">
                <a:solidFill>
                  <a:schemeClr val="accent1"/>
                </a:solidFill>
                <a:hlinkClick r:id="rId6">
                  <a:extLst>
                    <a:ext uri="{A12FA001-AC4F-418D-AE19-62706E023703}">
                      <ahyp:hlinkClr xmlns="" xmlns:ahyp="http://schemas.microsoft.com/office/drawing/2018/hyperlinkcolor" val="tx"/>
                    </a:ext>
                  </a:extLst>
                </a:hlinkClick>
              </a:rPr>
              <a:t>healthy-workplaces.eu/fr/healthy-workplaces-newsletter</a:t>
            </a:r>
            <a:endParaRPr lang="fr-FR" sz="1600" b="1" u="sng" dirty="0">
              <a:solidFill>
                <a:schemeClr val="accent1"/>
              </a:solidFill>
              <a:hlinkClick r:id="rId6">
                <a:extLst>
                  <a:ext uri="{A12FA001-AC4F-418D-AE19-62706E023703}">
                    <ahyp:hlinkClr xmlns="" xmlns:ahyp="http://schemas.microsoft.com/office/drawing/2018/hyperlinkcolor" val="tx"/>
                  </a:ext>
                </a:extLst>
              </a:hlinkClick>
            </a:endParaRPr>
          </a:p>
          <a:p>
            <a:pPr lvl="1">
              <a:buSzPct val="120000"/>
              <a:buBlip>
                <a:blip r:embed="rId4"/>
              </a:buBlip>
            </a:pPr>
            <a:endParaRPr lang="en-US" sz="1600" b="1" dirty="0">
              <a:solidFill>
                <a:schemeClr val="accent1"/>
              </a:solidFill>
            </a:endParaRPr>
          </a:p>
          <a:p>
            <a:pPr>
              <a:buSzPct val="120000"/>
              <a:buBlip>
                <a:blip r:embed="rId4"/>
              </a:buBlip>
            </a:pPr>
            <a:endParaRPr lang="en-US" sz="500" dirty="0">
              <a:solidFill>
                <a:schemeClr val="accent1"/>
              </a:solidFill>
            </a:endParaRPr>
          </a:p>
          <a:p>
            <a:pPr marL="0" indent="0">
              <a:buSzPct val="120000"/>
              <a:buNone/>
            </a:pPr>
            <a:endParaRPr lang="en-US" sz="800" dirty="0">
              <a:solidFill>
                <a:schemeClr val="accent1"/>
              </a:solidFill>
            </a:endParaRPr>
          </a:p>
          <a:p>
            <a:pPr marL="0" indent="0">
              <a:buSzPct val="120000"/>
              <a:buNone/>
            </a:pPr>
            <a:endParaRPr lang="en-US" sz="800" dirty="0">
              <a:solidFill>
                <a:schemeClr val="accent1"/>
              </a:solidFill>
            </a:endParaRPr>
          </a:p>
          <a:p>
            <a:pPr>
              <a:buSzPct val="120000"/>
              <a:buBlip>
                <a:blip r:embed="rId4"/>
              </a:buBlip>
            </a:pPr>
            <a:r>
              <a:rPr lang="fr-FR" sz="1600" dirty="0">
                <a:solidFill>
                  <a:schemeClr val="accent1"/>
                </a:solidFill>
              </a:rPr>
              <a:t>Tenez-vous informé(e) des activités et événements grâce aux médias sociaux:</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2912045"/>
            <a:ext cx="2183611" cy="307777"/>
          </a:xfrm>
          <a:prstGeom prst="rect">
            <a:avLst/>
          </a:prstGeom>
        </p:spPr>
        <p:txBody>
          <a:bodyPr wrap="none">
            <a:spAutoFit/>
          </a:bodyPr>
          <a:lstStyle/>
          <a:p>
            <a:r>
              <a:rPr lang="fr-FR" sz="1400" b="1" dirty="0">
                <a:solidFill>
                  <a:srgbClr val="ACC700"/>
                </a:solidFill>
              </a:rPr>
              <a:t>#EUhealthyworkplaces </a:t>
            </a:r>
          </a:p>
        </p:txBody>
      </p:sp>
    </p:spTree>
    <p:extLst>
      <p:ext uri="{BB962C8B-B14F-4D97-AF65-F5344CB8AC3E}">
        <p14:creationId xmlns:p14="http://schemas.microsoft.com/office/powerpoint/2010/main" val="650209557"/>
      </p:ext>
    </p:extLst>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5</TotalTime>
  <Words>4152</Words>
  <Application>Microsoft Office PowerPoint</Application>
  <PresentationFormat>On-screen Show (16:9)</PresentationFormat>
  <Paragraphs>255</Paragraphs>
  <Slides>31</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ＭＳ Ｐゴシック</vt:lpstr>
      <vt:lpstr>Arial</vt:lpstr>
      <vt:lpstr>Calibri</vt:lpstr>
      <vt:lpstr>Courier New</vt:lpstr>
      <vt:lpstr>Trebuchet MS</vt:lpstr>
      <vt:lpstr>Wingdings</vt:lpstr>
      <vt:lpstr>1_HWC2018-19_Template_16-9</vt:lpstr>
      <vt:lpstr>PowerPoint Presentation</vt:lpstr>
      <vt:lpstr>PowerPoint Presentation</vt:lpstr>
      <vt:lpstr>Introduction - Le télétravail à domicile </vt:lpstr>
      <vt:lpstr>Introduction - Le télétravail à domicile et les TMS </vt:lpstr>
      <vt:lpstr>Évaluation des risques</vt:lpstr>
      <vt:lpstr>Principaux facteurs de risques de TMS d’origine professionnelle liés au télétravail</vt:lpstr>
      <vt:lpstr>1. Ergonomie du poste de travail et postures corporelles</vt:lpstr>
      <vt:lpstr>2. Environnement de travail </vt:lpstr>
      <vt:lpstr>3. Sédentarité et (in)activité physique</vt:lpstr>
      <vt:lpstr>4. Organisation du travail</vt:lpstr>
      <vt:lpstr>5. Facteurs psychosociaux 1 – facteurs négatifs</vt:lpstr>
      <vt:lpstr>5. Facteurs psychosociaux 2 – facteurs positifs</vt:lpstr>
      <vt:lpstr>6. Facteurs individuels </vt:lpstr>
      <vt:lpstr>Approches préventives/protectrices pour traiter les facteurs de risques de TMS liés au télétravail à domicile</vt:lpstr>
      <vt:lpstr>1. Conception et ergonomie du lieu de travail</vt:lpstr>
      <vt:lpstr>1. Conception et ergonomie du lieu de travail – Chaise de bureau </vt:lpstr>
      <vt:lpstr>1. Conception et ergonomie du lieu de travail – Table de bureau </vt:lpstr>
      <vt:lpstr>1. Conception et ergonomie du lieu de travail – Écran d’ordinateur</vt:lpstr>
      <vt:lpstr>1. Conception et ergonomie du lieu de travail – Souris et clavier</vt:lpstr>
      <vt:lpstr>1. Conception et ergonomie du lieu de travail – Support de documents</vt:lpstr>
      <vt:lpstr>2. Environnement de travail – Éclairage </vt:lpstr>
      <vt:lpstr>2. Environnement de travail – Air et température </vt:lpstr>
      <vt:lpstr>2. Environnement de travail – Bruits de fond</vt:lpstr>
      <vt:lpstr>3. Sédentarité</vt:lpstr>
      <vt:lpstr>3. Sédentarité – Conseils pour bouger 1</vt:lpstr>
      <vt:lpstr>3. Sédentarité – Conseils pour bouger 2</vt:lpstr>
      <vt:lpstr>4. Organisation du travail</vt:lpstr>
      <vt:lpstr>5. Facteurs psychosociaux</vt:lpstr>
      <vt:lpstr>5. Facteurs psychosociaux – Isolement social/soutien</vt:lpstr>
      <vt:lpstr>5. Facteurs psychosociaux – Charge de travail</vt:lpstr>
      <vt:lpstr>Rejoignez-nous et allégez la charge!</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Teresa CARDÁS</cp:lastModifiedBy>
  <cp:revision>729</cp:revision>
  <cp:lastPrinted>2019-10-04T15:07:06Z</cp:lastPrinted>
  <dcterms:created xsi:type="dcterms:W3CDTF">2015-10-14T15:05:30Z</dcterms:created>
  <dcterms:modified xsi:type="dcterms:W3CDTF">2021-11-05T13:36:54Z</dcterms:modified>
  <cp:category/>
</cp:coreProperties>
</file>