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notesMasterIdLst>
    <p:notesMasterId r:id="rId33"/>
  </p:notesMasterIdLst>
  <p:handoutMasterIdLst>
    <p:handoutMasterId r:id="rId34"/>
  </p:handoutMasterIdLst>
  <p:sldIdLst>
    <p:sldId id="292" r:id="rId2"/>
    <p:sldId id="389" r:id="rId3"/>
    <p:sldId id="353" r:id="rId4"/>
    <p:sldId id="355" r:id="rId5"/>
    <p:sldId id="390" r:id="rId6"/>
    <p:sldId id="392" r:id="rId7"/>
    <p:sldId id="360" r:id="rId8"/>
    <p:sldId id="361" r:id="rId9"/>
    <p:sldId id="362" r:id="rId10"/>
    <p:sldId id="363" r:id="rId11"/>
    <p:sldId id="364" r:id="rId12"/>
    <p:sldId id="365" r:id="rId13"/>
    <p:sldId id="391" r:id="rId14"/>
    <p:sldId id="393" r:id="rId15"/>
    <p:sldId id="366" r:id="rId16"/>
    <p:sldId id="367" r:id="rId17"/>
    <p:sldId id="368" r:id="rId18"/>
    <p:sldId id="369" r:id="rId19"/>
    <p:sldId id="370" r:id="rId20"/>
    <p:sldId id="371" r:id="rId21"/>
    <p:sldId id="373" r:id="rId22"/>
    <p:sldId id="374" r:id="rId23"/>
    <p:sldId id="375" r:id="rId24"/>
    <p:sldId id="376" r:id="rId25"/>
    <p:sldId id="377" r:id="rId26"/>
    <p:sldId id="378" r:id="rId27"/>
    <p:sldId id="379" r:id="rId28"/>
    <p:sldId id="380" r:id="rId29"/>
    <p:sldId id="381" r:id="rId30"/>
    <p:sldId id="382" r:id="rId31"/>
    <p:sldId id="351" r:id="rId32"/>
  </p:sldIdLst>
  <p:sldSz cx="9144000" cy="5143500" type="screen16x9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54" userDrawn="1">
          <p15:clr>
            <a:srgbClr val="A4A3A4"/>
          </p15:clr>
        </p15:guide>
        <p15:guide id="2" pos="5148" userDrawn="1">
          <p15:clr>
            <a:srgbClr val="A4A3A4"/>
          </p15:clr>
        </p15:guide>
        <p15:guide id="3" pos="340" userDrawn="1">
          <p15:clr>
            <a:srgbClr val="A4A3A4"/>
          </p15:clr>
        </p15:guide>
        <p15:guide id="4" orient="horz" pos="5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CDT" initials="CDT" lastIdx="3" clrIdx="6">
    <p:extLst>
      <p:ext uri="{19B8F6BF-5375-455C-9EA6-DF929625EA0E}">
        <p15:presenceInfo xmlns:p15="http://schemas.microsoft.com/office/powerpoint/2012/main" userId="CD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4715"/>
    <a:srgbClr val="ACC700"/>
    <a:srgbClr val="003399"/>
    <a:srgbClr val="FFFFFF"/>
    <a:srgbClr val="D4502A"/>
    <a:srgbClr val="89C14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69" autoAdjust="0"/>
    <p:restoredTop sz="87907" autoAdjust="0"/>
  </p:normalViewPr>
  <p:slideViewPr>
    <p:cSldViewPr>
      <p:cViewPr varScale="1">
        <p:scale>
          <a:sx n="80" d="100"/>
          <a:sy n="80" d="100"/>
        </p:scale>
        <p:origin x="928" y="52"/>
      </p:cViewPr>
      <p:guideLst>
        <p:guide orient="horz" pos="2754"/>
        <p:guide pos="5148"/>
        <p:guide pos="340"/>
        <p:guide orient="horz" pos="57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1718" y="29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845E80-C07C-45A0-B320-188AF677015B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1233E9-CC45-49D0-A6FA-2D48389225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378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E1595-5C27-4CAE-B4E0-C80305C5E6E4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DD4C7-C698-4A80-B76C-A9FD890196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5081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en/publications/e-fact-33-risk-assessment-teleworkers/view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osha.europa.eu/en/publications/body-and-hazard-mapping-prevention-musculoskeletal-disorders-msds" TargetMode="Externa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shwiki.eu/wiki/Risk_factors_for_musculoskeletal_disorders_development:_hand-arm_tasks,_repetitive_work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en/publications/factsheets/87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ircabc.europa.eu/ui/group/fea534f4-2590-4490-bca6-504782b47c79/library/341d5e56-dc0c-41ce-ba77-be660f3cf810/details" TargetMode="Externa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cohs.ca/oshanswers/ergonomics/office/chair_adjusting.html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iwh.on.ca/newsletters/at-work/100/setting-up-temporary-home-office?utm_source=iwhnews&amp;utm_medium=email&amp;utm_campaign=iwhnews-2020-04" TargetMode="Externa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cohs.ca/oshanswers/ergonomics/office/vdtcolor.html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cohs.ca/oshanswers/ergonomics/office/mouse/mouse_selection.html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cohs.ca/oshanswers/ergonomics/lighting_general.html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oshwiki.eu/wiki/Lighting" TargetMode="Externa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cohs.ca/oshanswers/phys_agents/thermal_comfort.html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oshwiki.eu/wiki/Promoting_moving_and_exercise_at_work_to_avoid_prolonged_standing_and_sitting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oshwiki.eu/wiki/Recommendations_and_interventions_to_decrease_physical_inactivity_at_work" TargetMode="Externa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oshwiki.eu/wiki/Promoting_moving_and_exercise_at_work_to_avoid_prolonged_standing_and_sitting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oshwiki.eu/wiki/Recommendations_and_interventions_to_decrease_physical_inactivity_at_work" TargetMode="Externa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cohs.ca/oshanswers/ergonomics/office/stretching.html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oshwiki.eu/wiki/Recommendations_and_interventions_to_decrease_physical_inactivity_at_work" TargetMode="External"/><Relationship Id="rId4" Type="http://schemas.openxmlformats.org/officeDocument/2006/relationships/hyperlink" Target="https://oshwiki.eu/wiki/Promoting_moving_and_exercise_at_work_to_avoid_prolonged_standing_and_sitting" TargetMode="Externa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oshwiki.eu/wiki/Work-life_balance_%E2%80%93_Managing_the_interface_between_family_and_working_life" TargetMode="External"/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es-ES" sz="1200" dirty="0">
                <a:latin typeface="Calibri" panose="020F0502020204030204" pitchFamily="34" charset="0"/>
                <a:cs typeface="Calibri" panose="020F0502020204030204" pitchFamily="34" charset="0"/>
              </a:rPr>
              <a:t>Los consejos que se ofrecen en este PPT son ejemplos de buenas prácticas dirigidas en especial a los teletrabajadores. No son necesariamente obligatorias ni pertinentes para todos los teletrabajadores. Su relevancia dependerá de las particularidades de cada teletrabajador, del entorno de teletrabajo en el domicilio/en la empresa y de los resultados de las evaluaciones de riesgos.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3DD4C7-C698-4A80-B76C-A9FD8901965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5086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5681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Work. </a:t>
            </a:r>
            <a:r>
              <a:rPr lang="es-ES" dirty="0" err="1"/>
              <a:t>Practical</a:t>
            </a:r>
            <a:r>
              <a:rPr lang="es-ES" dirty="0"/>
              <a:t> </a:t>
            </a:r>
            <a:r>
              <a:rPr lang="es-ES" dirty="0" err="1"/>
              <a:t>tools</a:t>
            </a:r>
            <a:r>
              <a:rPr lang="es-ES" dirty="0"/>
              <a:t> and </a:t>
            </a:r>
            <a:r>
              <a:rPr lang="es-ES" dirty="0" err="1"/>
              <a:t>guidance</a:t>
            </a:r>
            <a:r>
              <a:rPr lang="es-ES" dirty="0"/>
              <a:t> </a:t>
            </a:r>
            <a:r>
              <a:rPr lang="es-ES" dirty="0" err="1"/>
              <a:t>MSDs</a:t>
            </a:r>
            <a:r>
              <a:rPr lang="es-ES" dirty="0"/>
              <a:t> </a:t>
            </a:r>
            <a:r>
              <a:rPr lang="es-ES" dirty="0" err="1"/>
              <a:t>database</a:t>
            </a:r>
            <a:r>
              <a:rPr lang="es-ES" dirty="0"/>
              <a:t>. </a:t>
            </a:r>
            <a:r>
              <a:rPr lang="es-ES" dirty="0" err="1"/>
              <a:t>Teleworking</a:t>
            </a:r>
            <a:r>
              <a:rPr lang="es-ES" dirty="0"/>
              <a:t> </a:t>
            </a:r>
            <a:r>
              <a:rPr lang="es-ES" dirty="0" err="1"/>
              <a:t>resources</a:t>
            </a:r>
            <a:r>
              <a:rPr lang="es-ES" dirty="0"/>
              <a:t>. </a:t>
            </a:r>
            <a:r>
              <a:rPr lang="es-ES" baseline="0" dirty="0"/>
              <a:t>https://healthy-workplaces.eu/en/tools-and-publications/practical-tools?f%5B0%5D=field_msd_priority_area%3A4986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8724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5106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Work. Musculoskeletal</a:t>
            </a:r>
            <a:r>
              <a:rPr lang="en-US" baseline="0" dirty="0">
                <a:solidFill>
                  <a:schemeClr val="bg1"/>
                </a:solidFill>
              </a:rPr>
              <a:t> disorders and telework. https://oshwiki.eu/wiki/Musculoskeletal_disorders_and_telework 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Work. </a:t>
            </a:r>
            <a:r>
              <a:rPr lang="en-GB" dirty="0">
                <a:solidFill>
                  <a:schemeClr val="bg1"/>
                </a:solidFill>
              </a:rPr>
              <a:t>E-fact 33 Risk assessment for teleworkers. </a:t>
            </a:r>
            <a:r>
              <a:rPr lang="en-GB" baseline="0" dirty="0">
                <a:solidFill>
                  <a:schemeClr val="bg1"/>
                </a:solidFill>
              </a:rPr>
              <a:t> </a:t>
            </a:r>
            <a:r>
              <a:rPr lang="en-GB" u="sng" dirty="0">
                <a:hlinkClick r:id="rId3"/>
              </a:rPr>
              <a:t>https://osha.europa.eu/en/publications/e-fact-33-risk-assessment-teleworkers/view</a:t>
            </a:r>
            <a:r>
              <a:rPr lang="en-GB" dirty="0"/>
              <a:t>. </a:t>
            </a:r>
          </a:p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Work. </a:t>
            </a:r>
            <a:r>
              <a:rPr lang="en-GB" dirty="0">
                <a:solidFill>
                  <a:schemeClr val="bg1"/>
                </a:solidFill>
              </a:rPr>
              <a:t>Body and Hazard mapping in prevention of musculoskeletal disorders (MSDs). </a:t>
            </a:r>
            <a:r>
              <a:rPr lang="en-GB" u="sng" dirty="0">
                <a:hlinkClick r:id="rId4"/>
              </a:rPr>
              <a:t>https://osha.europa.eu/en/publications/body-and-hazard-mapping-prevention-musculoskeletal-disorders-msds</a:t>
            </a:r>
            <a:r>
              <a:rPr lang="en-GB" dirty="0"/>
              <a:t>.</a:t>
            </a:r>
          </a:p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Work. Risk Assessment for Musculoskeletal Disorders (MSDs). https://osha.europa.eu/sites/default/files/publications/documents/HWC20-22_RA-MSDs.pptx  </a:t>
            </a:r>
          </a:p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Work. Introduction to Musculoskeletal Disorders (MSDs) prevention</a:t>
            </a:r>
            <a:r>
              <a:rPr lang="en-US" baseline="0" dirty="0">
                <a:solidFill>
                  <a:schemeClr val="bg1"/>
                </a:solidFill>
              </a:rPr>
              <a:t>. https://osha.europa.eu/sites/default/files/publications/documents/HWC20-22_IntroductiontoMSDsprevention.pptx </a:t>
            </a:r>
          </a:p>
          <a:p>
            <a:r>
              <a:rPr lang="en-GB" dirty="0"/>
              <a:t>EU-OSHA</a:t>
            </a:r>
            <a:r>
              <a:rPr lang="en-GB" baseline="0" dirty="0"/>
              <a:t> </a:t>
            </a:r>
            <a:r>
              <a:rPr lang="en-US" dirty="0">
                <a:solidFill>
                  <a:schemeClr val="bg1"/>
                </a:solidFill>
              </a:rPr>
              <a:t>– European Agency for Safety and Health at Work.</a:t>
            </a:r>
            <a:r>
              <a:rPr lang="en-US" baseline="0" dirty="0">
                <a:solidFill>
                  <a:schemeClr val="bg1"/>
                </a:solidFill>
              </a:rPr>
              <a:t> Practical tips to make home-based telework as healthy, safe and effective as possible.</a:t>
            </a:r>
            <a:r>
              <a:rPr lang="en-GB" baseline="0" dirty="0"/>
              <a:t> </a:t>
            </a:r>
            <a:r>
              <a:rPr lang="en-GB" dirty="0"/>
              <a:t>https://oshwiki.eu/wiki/Practical_tips_to_make_home-based_telework_as_healthy,_safe_and_effective_as_possible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9465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Work. Risk factors</a:t>
            </a:r>
            <a:r>
              <a:rPr lang="en-US" baseline="0" dirty="0">
                <a:solidFill>
                  <a:schemeClr val="bg1"/>
                </a:solidFill>
              </a:rPr>
              <a:t> for musculoskeletal disorders development: hand-arm tasks, repetitive work. </a:t>
            </a:r>
            <a:r>
              <a:rPr lang="fr-F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https://oshwiki.eu/wiki/Risk_factors_for_musculoskeletal_disorders_development:_hand-arm_tasks,_repetitive_work</a:t>
            </a:r>
            <a:endParaRPr lang="fr-FR" sz="120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Work. Risk factors</a:t>
            </a:r>
            <a:r>
              <a:rPr lang="en-US" baseline="0" dirty="0">
                <a:solidFill>
                  <a:schemeClr val="bg1"/>
                </a:solidFill>
              </a:rPr>
              <a:t> for musculoskeletal disorders – working postures. 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https://ohttps//oshwiki.eu/wiki/Risk_factors_for_musculoskeletal_disorders_%E2%80%94_working_postures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4085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5361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27073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6561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Work. 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Psychosocial</a:t>
            </a:r>
            <a:r>
              <a:rPr lang="fr-F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risk</a:t>
            </a:r>
            <a:r>
              <a:rPr lang="fr-F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factors</a:t>
            </a:r>
            <a:r>
              <a:rPr lang="fr-F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fr-F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musculoskeletal</a:t>
            </a:r>
            <a:r>
              <a:rPr lang="fr-F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disorders</a:t>
            </a:r>
            <a:r>
              <a:rPr lang="fr-F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https://oshwiki.eu/wiki/Psychosocial_risk_factors_for_musculoskeletal_disorders_(MSDs)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6191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1902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Work. Workforce diversity and risk assessment:</a:t>
            </a:r>
            <a:r>
              <a:rPr lang="en-US" baseline="0" dirty="0">
                <a:solidFill>
                  <a:schemeClr val="bg1"/>
                </a:solidFill>
              </a:rPr>
              <a:t> ensuring everyone is covered. Summary of an Agency report. Facts 87.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da-DK" sz="1200" b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https://osha.europa.eu/en/publications/factsheets/87</a:t>
            </a:r>
            <a:endParaRPr lang="da-DK" sz="1200" b="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SLIC –  Senior</a:t>
            </a:r>
            <a:r>
              <a:rPr lang="en-US" baseline="0" dirty="0">
                <a:solidFill>
                  <a:schemeClr val="bg1"/>
                </a:solidFill>
              </a:rPr>
              <a:t> </a:t>
            </a:r>
            <a:r>
              <a:rPr lang="en-US" baseline="0" dirty="0" err="1">
                <a:solidFill>
                  <a:schemeClr val="bg1"/>
                </a:solidFill>
              </a:rPr>
              <a:t>Labour</a:t>
            </a:r>
            <a:r>
              <a:rPr lang="en-US" baseline="0" dirty="0">
                <a:solidFill>
                  <a:schemeClr val="bg1"/>
                </a:solidFill>
              </a:rPr>
              <a:t> Inspectors´ Committee. Principles for </a:t>
            </a:r>
            <a:r>
              <a:rPr lang="en-US" baseline="0" dirty="0" err="1">
                <a:solidFill>
                  <a:schemeClr val="bg1"/>
                </a:solidFill>
              </a:rPr>
              <a:t>Labour</a:t>
            </a:r>
            <a:r>
              <a:rPr lang="en-US" baseline="0" dirty="0">
                <a:solidFill>
                  <a:schemeClr val="bg1"/>
                </a:solidFill>
              </a:rPr>
              <a:t> Inspectors. With Regard to Diversity-Sensitive Risk Assessment, Particularly as regards Age, Gender and other demographic characteristics. Non-binding publication for EU </a:t>
            </a:r>
            <a:r>
              <a:rPr lang="en-US" baseline="0" dirty="0" err="1">
                <a:solidFill>
                  <a:schemeClr val="bg1"/>
                </a:solidFill>
              </a:rPr>
              <a:t>Labour</a:t>
            </a:r>
            <a:r>
              <a:rPr lang="en-US" baseline="0" dirty="0">
                <a:solidFill>
                  <a:schemeClr val="bg1"/>
                </a:solidFill>
              </a:rPr>
              <a:t> Inspectors.</a:t>
            </a:r>
            <a:endParaRPr lang="en-GB" sz="1200" u="none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  <a:hlinkClick r:id="rId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https://circabc.europa.eu/ui/group/fea534f4-2590-4490-bca6-504782b47c79/library/341d5e56-dc0c-41ce-ba77-be660f3cf810/details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Work. Including gender issues in risk assessment. Facts 43. 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https://osha.europa.eu/en/publications/factsheet-43-including-gender-issues-risk-assessment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3701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2748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Canadian Centre for Occupational Health and Safety. OSH Answer Fact Sheets: How to Adjust Office Chairs. </a:t>
            </a:r>
            <a:r>
              <a:rPr lang="en-GB" sz="1200" u="sng" dirty="0">
                <a:hlinkClick r:id="rId3"/>
              </a:rPr>
              <a:t>https://www.ccohs.ca/oshanswers/ergonomics/office/chair_adjusting.html</a:t>
            </a:r>
            <a:r>
              <a:rPr lang="en-GB" sz="1200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Institute for Work &amp; Health. Setting up a temporary home office. </a:t>
            </a:r>
            <a:r>
              <a:rPr lang="en-GB" sz="1200" u="sng" dirty="0">
                <a:hlinkClick r:id="rId4"/>
              </a:rPr>
              <a:t>https://www.iwh.on.ca/newsletters/at-work/100/setting-up-temporary-home-office?utm_source=iwhnews&amp;utm_medium=email&amp;utm_campaign=iwhnews-2020-04</a:t>
            </a:r>
            <a:r>
              <a:rPr lang="en-GB" sz="1200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1340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00330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Canadian Centre for Occupational Health and Safety. OSH Answers Fact Sheets. Computer Monitors and Display Colours.  </a:t>
            </a:r>
            <a:r>
              <a:rPr lang="en-GB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https://www.ccohs.ca/oshanswers/ergonomics/office/vdtcolor.html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4295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Canadian Centre for Occupational Health and Safety. OSH Answers Fact Sheets. Computer Mouse – Selection and Use. </a:t>
            </a:r>
            <a:r>
              <a:rPr lang="en-GB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https://www.ccohs.ca/oshanswers/ergonomics/office/mouse/mouse_selection.html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80958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5204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Canadian Centre for Occupational Health and Safety. OSH Answers Fact Sheets. Lighting Ergonomics – General. </a:t>
            </a:r>
            <a:r>
              <a:rPr lang="en-GB" sz="1200" u="sng" dirty="0">
                <a:hlinkClick r:id="rId3"/>
              </a:rPr>
              <a:t>https://www.ccohs.ca/oshanswers/ergonomics/lighting_general.html</a:t>
            </a:r>
            <a:r>
              <a:rPr lang="en-GB" sz="1200" dirty="0"/>
              <a:t>. </a:t>
            </a:r>
          </a:p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Work,</a:t>
            </a:r>
            <a:r>
              <a:rPr lang="en-GB" sz="1200" dirty="0"/>
              <a:t> Lighting. </a:t>
            </a:r>
            <a:r>
              <a:rPr lang="fr-FR" sz="1200" u="sng" dirty="0">
                <a:hlinkClick r:id="rId4"/>
              </a:rPr>
              <a:t>https://oshwiki.eu/wiki/Lighting</a:t>
            </a:r>
            <a:r>
              <a:rPr lang="en-GB" sz="1200" dirty="0"/>
              <a:t>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5727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Canadian Centre for Occupational Health and Safety. OSH Answers Fact Sheets. Thermal Comfort for Office Work. </a:t>
            </a:r>
            <a:r>
              <a:rPr lang="en-GB" sz="1200" u="sng" dirty="0">
                <a:hlinkClick r:id="rId3"/>
              </a:rPr>
              <a:t>https://www.ccohs.ca/oshanswers/phys_agents/thermal_comfort.html</a:t>
            </a:r>
            <a:r>
              <a:rPr lang="en-GB" sz="1200" dirty="0"/>
              <a:t>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93427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8419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Work.</a:t>
            </a:r>
            <a:r>
              <a:rPr lang="en-US" baseline="0" dirty="0">
                <a:solidFill>
                  <a:schemeClr val="bg1"/>
                </a:solidFill>
              </a:rPr>
              <a:t> </a:t>
            </a:r>
            <a:r>
              <a:rPr lang="en-GB" sz="1200" dirty="0"/>
              <a:t>Promoting moving and exercise at work to avoid prolonged standing and sitting. </a:t>
            </a:r>
            <a:r>
              <a:rPr lang="fr-F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https://oshwiki.eu/wiki/Promoting_moving_and_exercise_at_work_to_avoid_prolonged_standing_and_sitting</a:t>
            </a:r>
            <a:r>
              <a:rPr lang="fr-F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EU-OSHA – European Agency for Safety and Health at Work.</a:t>
            </a:r>
            <a:r>
              <a:rPr lang="en-US" baseline="0" dirty="0">
                <a:solidFill>
                  <a:schemeClr val="bg1"/>
                </a:solidFill>
              </a:rPr>
              <a:t> </a:t>
            </a:r>
            <a:r>
              <a:rPr lang="en-GB" sz="1200" dirty="0"/>
              <a:t>Recommendations</a:t>
            </a:r>
            <a:r>
              <a:rPr lang="en-GB" sz="1200" baseline="0" dirty="0"/>
              <a:t> and interventions to decrease physical inactivity at work</a:t>
            </a:r>
            <a:r>
              <a:rPr lang="en-GB" sz="1200" dirty="0"/>
              <a:t>. </a:t>
            </a:r>
            <a:r>
              <a:rPr lang="en-GB" sz="1200" baseline="0" dirty="0"/>
              <a:t> </a:t>
            </a:r>
            <a:r>
              <a:rPr lang="fr-F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https://oshwiki.eu/wiki/Recommendations_and_interventions_to_decrease_physical_inactivity_at_work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6519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Work.</a:t>
            </a:r>
            <a:r>
              <a:rPr lang="en-US" baseline="0" dirty="0">
                <a:solidFill>
                  <a:schemeClr val="bg1"/>
                </a:solidFill>
              </a:rPr>
              <a:t> </a:t>
            </a:r>
            <a:r>
              <a:rPr lang="en-GB" sz="1200" dirty="0"/>
              <a:t>Promoting moving and exercise at work to avoid prolonged standing and sitting. </a:t>
            </a:r>
            <a:r>
              <a:rPr lang="fr-F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https://oshwiki.eu/wiki/Promoting_moving_and_exercise_at_work_to_avoid_prolonged_standing_and_sitting</a:t>
            </a:r>
            <a:r>
              <a:rPr lang="fr-F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EU-OSHA – European Agency for Safety and Health at Work.</a:t>
            </a:r>
            <a:r>
              <a:rPr lang="en-US" baseline="0" dirty="0">
                <a:solidFill>
                  <a:schemeClr val="bg1"/>
                </a:solidFill>
              </a:rPr>
              <a:t> </a:t>
            </a:r>
            <a:r>
              <a:rPr lang="en-GB" sz="1200" dirty="0"/>
              <a:t>Recommendations</a:t>
            </a:r>
            <a:r>
              <a:rPr lang="en-GB" sz="1200" baseline="0" dirty="0"/>
              <a:t> and interventions to decrease physical inactivity at work</a:t>
            </a:r>
            <a:r>
              <a:rPr lang="en-GB" sz="1200" dirty="0"/>
              <a:t>. </a:t>
            </a:r>
            <a:r>
              <a:rPr lang="fr-F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https://oshwiki.eu/wiki/Recommendations_and_interventions_to_decrease_physical_inactivity_at_work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5767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Canadian Centre for Occupational Health and Safety. OSH Answers Fact Sheets. Stretching – At the Workstation. </a:t>
            </a:r>
            <a:r>
              <a:rPr lang="en-GB" sz="1200" u="sng" dirty="0">
                <a:hlinkClick r:id="rId3"/>
              </a:rPr>
              <a:t>https://www.ccohs.ca/oshanswers/ergonomics/office/stretching.html</a:t>
            </a:r>
            <a:r>
              <a:rPr lang="en-GB" sz="1200" dirty="0"/>
              <a:t>.</a:t>
            </a:r>
          </a:p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Work.</a:t>
            </a:r>
            <a:r>
              <a:rPr lang="en-US" baseline="0" dirty="0">
                <a:solidFill>
                  <a:schemeClr val="bg1"/>
                </a:solidFill>
              </a:rPr>
              <a:t> </a:t>
            </a:r>
            <a:r>
              <a:rPr lang="en-GB" sz="1200" dirty="0"/>
              <a:t>Promoting moving and exercise at work to avoid prolonged standing and sitting. </a:t>
            </a:r>
            <a:r>
              <a:rPr lang="fr-F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https://oshwiki.eu/wiki/Promoting_moving_and_exercise_at_work_to_avoid_prolonged_standing_and_sitting</a:t>
            </a:r>
            <a:r>
              <a:rPr lang="fr-F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EU-OSHA – European Agency for Safety and Health at Work.</a:t>
            </a:r>
            <a:r>
              <a:rPr lang="en-US" baseline="0" dirty="0">
                <a:solidFill>
                  <a:schemeClr val="bg1"/>
                </a:solidFill>
              </a:rPr>
              <a:t> </a:t>
            </a:r>
            <a:r>
              <a:rPr lang="en-GB" sz="1200" dirty="0"/>
              <a:t>Recommendations</a:t>
            </a:r>
            <a:r>
              <a:rPr lang="en-GB" sz="1200" baseline="0" dirty="0"/>
              <a:t> and interventions to decrease physical inactivity at work</a:t>
            </a:r>
            <a:r>
              <a:rPr lang="en-GB" sz="1200" dirty="0"/>
              <a:t>. </a:t>
            </a:r>
            <a:r>
              <a:rPr lang="fr-F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https://oshwiki.eu/wiki/Recommendations_and_interventions_to_decrease_physical_inactivity_at_work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36634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EU-OSHA</a:t>
            </a:r>
            <a:r>
              <a:rPr lang="en-GB" baseline="0" dirty="0"/>
              <a:t> </a:t>
            </a:r>
            <a:r>
              <a:rPr lang="en-US" dirty="0">
                <a:solidFill>
                  <a:schemeClr val="bg1"/>
                </a:solidFill>
              </a:rPr>
              <a:t>– European Agency for Safety and Health at Work.</a:t>
            </a:r>
            <a:r>
              <a:rPr lang="en-US" baseline="0" dirty="0">
                <a:solidFill>
                  <a:schemeClr val="bg1"/>
                </a:solidFill>
              </a:rPr>
              <a:t> Practical tips to make home-based telework as healthy, safe and effective as possible.</a:t>
            </a:r>
            <a:r>
              <a:rPr lang="en-GB" baseline="0" dirty="0"/>
              <a:t> </a:t>
            </a:r>
            <a:r>
              <a:rPr lang="en-GB" dirty="0"/>
              <a:t>https://oshwiki.eu/wiki/Practical_tips_to_make_home-based_telework_as_healthy,_safe_and_effective_as_possible </a:t>
            </a:r>
          </a:p>
          <a:p>
            <a:r>
              <a:rPr lang="en-GB" dirty="0"/>
              <a:t>EU-OSHA</a:t>
            </a:r>
            <a:r>
              <a:rPr lang="en-GB" baseline="0" dirty="0"/>
              <a:t> </a:t>
            </a:r>
            <a:r>
              <a:rPr lang="en-US" dirty="0">
                <a:solidFill>
                  <a:schemeClr val="bg1"/>
                </a:solidFill>
              </a:rPr>
              <a:t>– European Agency for Safety and Health at Work.</a:t>
            </a:r>
            <a:r>
              <a:rPr lang="en-US" baseline="0" dirty="0">
                <a:solidFill>
                  <a:schemeClr val="bg1"/>
                </a:solidFill>
              </a:rPr>
              <a:t> Work-life balance – Managing the interface between family and working life. </a:t>
            </a:r>
            <a:r>
              <a:rPr lang="en-GB" dirty="0"/>
              <a:t> </a:t>
            </a:r>
            <a:r>
              <a:rPr lang="fr-FR" u="sng" dirty="0">
                <a:hlinkClick r:id="rId3"/>
              </a:rPr>
              <a:t>https://oshwiki.eu/wiki/Work-life_balance_%E2%80%93_Managing_the_interface_between_family_and_working_life</a:t>
            </a:r>
            <a:r>
              <a:rPr lang="en-GB" dirty="0"/>
              <a:t>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28906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575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EU-OSHA</a:t>
            </a:r>
            <a:r>
              <a:rPr lang="en-GB" baseline="0" dirty="0"/>
              <a:t> </a:t>
            </a:r>
            <a:r>
              <a:rPr lang="en-US" dirty="0">
                <a:solidFill>
                  <a:schemeClr val="bg1"/>
                </a:solidFill>
              </a:rPr>
              <a:t>– European Agency for Safety and Health at Work.</a:t>
            </a:r>
            <a:r>
              <a:rPr lang="en-US" baseline="0" dirty="0">
                <a:solidFill>
                  <a:schemeClr val="bg1"/>
                </a:solidFill>
              </a:rPr>
              <a:t> Practical tips to make home-based telework as healthy, safe and effective as possible.</a:t>
            </a:r>
            <a:r>
              <a:rPr lang="en-GB" baseline="0" dirty="0"/>
              <a:t> </a:t>
            </a:r>
            <a:r>
              <a:rPr lang="en-GB" dirty="0"/>
              <a:t>https://oshwiki.eu/wiki/Practical_tips_to_make_home-based_telework_as_healthy,_safe_and_effective_as_possible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0712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2665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1200" b="0" dirty="0">
                <a:solidFill>
                  <a:srgbClr val="ACC700"/>
                </a:solidFill>
              </a:rPr>
              <a:t>© European Agency for Safety and Health at Work, 2020</a:t>
            </a:r>
          </a:p>
          <a:p>
            <a:pPr marL="0" indent="0">
              <a:buNone/>
            </a:pPr>
            <a:r>
              <a:rPr lang="it-IT" sz="1200" b="0" dirty="0">
                <a:solidFill>
                  <a:srgbClr val="ACC700"/>
                </a:solidFill>
              </a:rPr>
              <a:t>Reproduction is authorised provided the source is acknowledged.</a:t>
            </a:r>
          </a:p>
          <a:p>
            <a:pPr marL="0" indent="0">
              <a:buNone/>
            </a:pPr>
            <a:r>
              <a:rPr lang="it-IT" sz="1200" b="0" dirty="0">
                <a:solidFill>
                  <a:srgbClr val="ACC700"/>
                </a:solidFill>
              </a:rPr>
              <a:t>For any use or reproduction of photos or other material that is not under the copyright of EU-OSHA, permission must be sought directly from the copyright holders.</a:t>
            </a:r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206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file://localhost/Volumes/XRAID/Equipo%20Rojo/EU-OSHA/18-0115%20PPT%20templates%20update/PNG/FONDO-PORTADA-PATRON-EUOSHA-2011-16-9.png" TargetMode="External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10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XRAID/Equipo%20Rojo/EU-OSHA/18-0115%20PPT%20templates%20update/PNG/FONDO-PORTADA-PATRON-EUOSHA-2011-16-9.png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FONDO-PORTADA-PATRON-EUOSHA-2011-16-9.png" descr="/Volumes/XRAID/Equipo Rojo/EU-OSHA/18-0115 PPT templates update/PNG/FONDO-PORTADA-PATRON-EUOSHA-2011-16-9.pn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2673000"/>
            <a:ext cx="7646400" cy="696600"/>
          </a:xfrm>
        </p:spPr>
        <p:txBody>
          <a:bodyPr lIns="0" tIns="0" rIns="0" bIns="0" anchor="t" anchorCtr="0"/>
          <a:lstStyle>
            <a:lvl1pPr algn="l">
              <a:defRPr sz="1800" b="1" i="0" cap="none" baseline="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788" dirty="0"/>
          </a:p>
        </p:txBody>
      </p:sp>
      <p:pic>
        <p:nvPicPr>
          <p:cNvPr id="7" name="Bild 2" descr="111004_EU-OSHA_PPT_Corporate log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503" y="4131470"/>
            <a:ext cx="959147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platzhalter 2"/>
          <p:cNvSpPr txBox="1">
            <a:spLocks/>
          </p:cNvSpPr>
          <p:nvPr/>
        </p:nvSpPr>
        <p:spPr>
          <a:xfrm>
            <a:off x="450853" y="4816801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506" dirty="0"/>
              <a:t>Safety and health at work is everyone’s concern. It’s good for you. It’s good for business.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0"/>
          </p:nvPr>
        </p:nvSpPr>
        <p:spPr>
          <a:xfrm>
            <a:off x="450000" y="3469500"/>
            <a:ext cx="7646400" cy="506406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013" baseline="0">
                <a:solidFill>
                  <a:schemeClr val="tx2"/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17" name="Bild 4" descr="111004_EU-OSHA_PPT_EU logo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75138" y="4431507"/>
            <a:ext cx="368870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Bild 5" descr="111004_EU-OSHA_PPT_HW logo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96338" y="4212432"/>
            <a:ext cx="507853" cy="47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-34497"/>
            <a:ext cx="694508" cy="52092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1"/>
            <a:ext cx="694508" cy="52092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99" r="7864"/>
          <a:stretch/>
        </p:blipFill>
        <p:spPr>
          <a:xfrm>
            <a:off x="8244408" y="0"/>
            <a:ext cx="936104" cy="5143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1130E6-DD42-40C1-B8CE-63185DF31FF3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23528" y="4125485"/>
            <a:ext cx="936104" cy="60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461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0000" y="837000"/>
            <a:ext cx="7560000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961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er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FONDO-PORTADA-PATRON-EUOSHA-2011-16-9.png" descr="/Volumes/XRAID/Equipo Rojo/EU-OSHA/18-0115 PPT templates update/PNG/FONDO-PORTADA-PATRON-EUOSHA-2011-16-9.png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000" y="1020600"/>
            <a:ext cx="7646400" cy="1096200"/>
          </a:xfrm>
        </p:spPr>
        <p:txBody>
          <a:bodyPr lIns="0" tIns="0" rIns="0" bIns="0" anchor="t" anchorCtr="0"/>
          <a:lstStyle>
            <a:lvl1pPr>
              <a:defRPr sz="1800" baseline="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8400" y="2430000"/>
            <a:ext cx="7214400" cy="951840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013" baseline="0">
                <a:solidFill>
                  <a:schemeClr val="tx2"/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788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450853" y="4816801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506" dirty="0"/>
              <a:t>Safety and health at work is everyone’s concern. It’s good for you. It’s good for business.</a:t>
            </a:r>
          </a:p>
        </p:txBody>
      </p:sp>
      <p:pic>
        <p:nvPicPr>
          <p:cNvPr id="11" name="Bild 2" descr="111004_EU-OSHA_PPT_Corporate log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503" y="4131470"/>
            <a:ext cx="103115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Bild 4" descr="111004_EU-OSHA_PPT_EU logo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75138" y="4431507"/>
            <a:ext cx="368870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Bild 5" descr="111004_EU-OSHA_PPT_HW logo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96338" y="4212432"/>
            <a:ext cx="507853" cy="47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0196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367200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999" y="836999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0000" y="837000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139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125" b="0" baseline="0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999" y="1241999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125" b="0" baseline="0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0000" y="1242000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356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079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5211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405000"/>
          </a:xfrm>
        </p:spPr>
        <p:txBody>
          <a:bodyPr anchor="b"/>
          <a:lstStyle>
            <a:lvl1pPr algn="l">
              <a:defRPr sz="135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0003" y="837000"/>
            <a:ext cx="4279869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000" y="837000"/>
            <a:ext cx="2880000" cy="3645000"/>
          </a:xfrm>
        </p:spPr>
        <p:txBody>
          <a:bodyPr anchor="t">
            <a:normAutofit/>
          </a:bodyPr>
          <a:lstStyle>
            <a:lvl1pPr marL="0" indent="0">
              <a:buNone/>
              <a:defRPr sz="675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4741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837000"/>
            <a:ext cx="4049992" cy="675000"/>
          </a:xfrm>
        </p:spPr>
        <p:txBody>
          <a:bodyPr anchor="b">
            <a:normAutofit/>
          </a:bodyPr>
          <a:lstStyle>
            <a:lvl1pPr algn="l">
              <a:defRPr sz="135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999" y="1512000"/>
            <a:ext cx="4050000" cy="2970000"/>
          </a:xfrm>
        </p:spPr>
        <p:txBody>
          <a:bodyPr anchor="t">
            <a:normAutofit/>
          </a:bodyPr>
          <a:lstStyle>
            <a:lvl1pPr marL="0" indent="0">
              <a:buNone/>
              <a:defRPr sz="675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200150"/>
            <a:ext cx="3429000" cy="2571750"/>
          </a:xfrm>
          <a:prstGeom prst="ellipse">
            <a:avLst/>
          </a:prstGeom>
          <a:ln w="76200">
            <a:noFill/>
          </a:ln>
        </p:spPr>
        <p:txBody>
          <a:bodyPr/>
          <a:lstStyle/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780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756000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421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27820" y="837000"/>
            <a:ext cx="489600" cy="3645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664228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59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file://localhost/Volumes/XRAID/Equipo%20Rojo/EU-OSHA/18-0115%20PPT%20templates%20update/PNG/FONDO-PATRON-EUOSHA-2011-16-9.pn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NDO-PATRON-EUOSHA-2011-16-9.png" descr="/Volumes/XRAID/Equipo Rojo/EU-OSHA/18-0115 PPT templates update/PNG/FONDO-PATRON-EUOSHA-2011-16-9.png"/>
          <p:cNvPicPr>
            <a:picLocks noChangeAspect="1"/>
          </p:cNvPicPr>
          <p:nvPr/>
        </p:nvPicPr>
        <p:blipFill>
          <a:blip r:embed="rId13" r:link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9141291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7559873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7560000" cy="3645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Slide Number Placeholder 9"/>
          <p:cNvSpPr txBox="1">
            <a:spLocks/>
          </p:cNvSpPr>
          <p:nvPr/>
        </p:nvSpPr>
        <p:spPr>
          <a:xfrm>
            <a:off x="8532440" y="4877961"/>
            <a:ext cx="60997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A064B8-E15C-4A1C-8E7E-B0BD818D867C}" type="slidenum">
              <a:rPr lang="en-GB" sz="563" baseline="0" smtClean="0"/>
              <a:pPr/>
              <a:t>‹#›</a:t>
            </a:fld>
            <a:endParaRPr lang="en-GB" sz="563" baseline="0" dirty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392241" y="4857752"/>
            <a:ext cx="6040437" cy="78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rgbClr val="00529F"/>
              </a:buClr>
              <a:defRPr/>
            </a:pPr>
            <a:r>
              <a:rPr lang="en-GB" sz="506" b="1" dirty="0">
                <a:solidFill>
                  <a:schemeClr val="tx2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www.healthy-workplaces.eu</a:t>
            </a:r>
          </a:p>
        </p:txBody>
      </p:sp>
      <p:pic>
        <p:nvPicPr>
          <p:cNvPr id="12" name="Bild 5" descr="111004_EU-OSHA_PPT_HW logo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432678" y="4522145"/>
            <a:ext cx="577199" cy="475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85AC30F-D735-45A3-8157-11A27D5FCF89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395536" y="4638692"/>
            <a:ext cx="609976" cy="39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896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xStyles>
    <p:titleStyle>
      <a:lvl1pPr algn="l" defTabSz="257175" rtl="0" eaLnBrk="1" latinLnBrk="0" hangingPunct="1">
        <a:spcBef>
          <a:spcPct val="0"/>
        </a:spcBef>
        <a:buNone/>
        <a:defRPr sz="1350" b="1" i="0" kern="1200" baseline="0">
          <a:solidFill>
            <a:schemeClr val="tx2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41750" indent="-141750" algn="l" defTabSz="257175" rtl="0" eaLnBrk="1" latinLnBrk="0" hangingPunct="1">
        <a:spcBef>
          <a:spcPts val="338"/>
        </a:spcBef>
        <a:spcAft>
          <a:spcPts val="0"/>
        </a:spcAft>
        <a:buClr>
          <a:schemeClr val="tx2"/>
        </a:buClr>
        <a:buFont typeface="Wingdings" pitchFamily="2" charset="2"/>
        <a:buChar char="§"/>
        <a:defRPr sz="1013" b="1" i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24300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013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34425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956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4550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54675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844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707485" indent="-160735" algn="l" defTabSz="257175" rtl="0" eaLnBrk="1" latinLnBrk="0" hangingPunct="1">
        <a:spcBef>
          <a:spcPts val="0"/>
        </a:spcBef>
        <a:buFont typeface="Arial" pitchFamily="34" charset="0"/>
        <a:buChar char="•"/>
        <a:defRPr sz="788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749250" indent="-101250" algn="l" defTabSz="257175" rtl="0" eaLnBrk="1" latinLnBrk="0" hangingPunct="1">
        <a:spcBef>
          <a:spcPts val="0"/>
        </a:spcBef>
        <a:buFont typeface="Arial" pitchFamily="34" charset="0"/>
        <a:buChar char="−"/>
        <a:defRPr sz="731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ealthy-workplaces.eu/en/tools-and-publications/practical-tools?f%5b0%5d=field_msd_priority_area:4986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hyperlink" Target="https://www.linkedin.com/company/europeanagency-for-safety-and-health-at-work" TargetMode="External"/><Relationship Id="rId3" Type="http://schemas.openxmlformats.org/officeDocument/2006/relationships/image" Target="../media/image23.png"/><Relationship Id="rId7" Type="http://schemas.openxmlformats.org/officeDocument/2006/relationships/hyperlink" Target="http://twitter.com/eu_osha" TargetMode="External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eu/en/healthy-workplaces-newsletter" TargetMode="External"/><Relationship Id="rId11" Type="http://schemas.openxmlformats.org/officeDocument/2006/relationships/hyperlink" Target="http://www.youtube.com/user/EUOSHA" TargetMode="External"/><Relationship Id="rId5" Type="http://schemas.openxmlformats.org/officeDocument/2006/relationships/hyperlink" Target="http://www.healthy-workplaces.eu/" TargetMode="External"/><Relationship Id="rId10" Type="http://schemas.openxmlformats.org/officeDocument/2006/relationships/image" Target="../media/image26.png"/><Relationship Id="rId4" Type="http://schemas.openxmlformats.org/officeDocument/2006/relationships/image" Target="../media/image24.jpg"/><Relationship Id="rId9" Type="http://schemas.openxmlformats.org/officeDocument/2006/relationships/hyperlink" Target="https://www.facebook.com/EuropeanAgencyforSafetyandHealthatWork" TargetMode="External"/><Relationship Id="rId1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/>
          <p:cNvSpPr txBox="1">
            <a:spLocks/>
          </p:cNvSpPr>
          <p:nvPr/>
        </p:nvSpPr>
        <p:spPr>
          <a:xfrm>
            <a:off x="899592" y="2787774"/>
            <a:ext cx="7272808" cy="7200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257175" rtl="0" eaLnBrk="1" latinLnBrk="0" hangingPunct="1">
              <a:spcBef>
                <a:spcPts val="338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None/>
              <a:defRPr sz="1013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5717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1013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1435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56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152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2870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844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85875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88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43050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3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00225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>
                <a:latin typeface="+mj-lt"/>
              </a:rPr>
              <a:t>Campaña «Trabajos saludables» 2020-2022</a:t>
            </a:r>
          </a:p>
          <a:p>
            <a:r>
              <a:rPr lang="es-ES" sz="2400" dirty="0">
                <a:latin typeface="+mj-lt"/>
              </a:rPr>
              <a:t>RELAJEMOS LAS CARGAS</a:t>
            </a:r>
          </a:p>
          <a:p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899592" y="3651870"/>
            <a:ext cx="7632848" cy="7200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257175" rtl="0" eaLnBrk="1" latinLnBrk="0" hangingPunct="1">
              <a:spcBef>
                <a:spcPts val="338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None/>
              <a:defRPr sz="1013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5717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1013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1435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56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152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2870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844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85875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88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43050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3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00225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es-ES" sz="1800">
                <a:solidFill>
                  <a:srgbClr val="ACC700"/>
                </a:solidFill>
                <a:ea typeface="+mj-ea"/>
                <a:cs typeface="Trebuchet MS"/>
              </a:rPr>
              <a:t>Trastornos musculoesqueléticos relacionados con el teletrabajo – Consejos para los teletrabajadores</a:t>
            </a:r>
          </a:p>
        </p:txBody>
      </p:sp>
    </p:spTree>
    <p:extLst>
      <p:ext uri="{BB962C8B-B14F-4D97-AF65-F5344CB8AC3E}">
        <p14:creationId xmlns:p14="http://schemas.microsoft.com/office/powerpoint/2010/main" val="77938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560" y="1059582"/>
            <a:ext cx="5904656" cy="3455987"/>
          </a:xfrm>
        </p:spPr>
        <p:txBody>
          <a:bodyPr lIns="0" tIns="0" rIns="0" bIns="0"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s-ES" sz="2000" dirty="0">
                <a:solidFill>
                  <a:schemeClr val="accent1"/>
                </a:solidFill>
              </a:rPr>
              <a:t>Introducción: TME relacionados con el teletrabajo</a:t>
            </a:r>
          </a:p>
          <a:p>
            <a:pPr>
              <a:lnSpc>
                <a:spcPct val="150000"/>
              </a:lnSpc>
            </a:pPr>
            <a:r>
              <a:rPr lang="es-ES" sz="2000" dirty="0">
                <a:solidFill>
                  <a:schemeClr val="accent1"/>
                </a:solidFill>
              </a:rPr>
              <a:t>Evaluación de riesgos</a:t>
            </a:r>
          </a:p>
          <a:p>
            <a:pPr>
              <a:lnSpc>
                <a:spcPct val="150000"/>
              </a:lnSpc>
            </a:pPr>
            <a:r>
              <a:rPr lang="es-ES" sz="2000" dirty="0"/>
              <a:t>Principales factores de riesgo de TME relacionados con el teletrabajo</a:t>
            </a:r>
          </a:p>
          <a:p>
            <a:pPr>
              <a:lnSpc>
                <a:spcPct val="150000"/>
              </a:lnSpc>
            </a:pPr>
            <a:r>
              <a:rPr lang="es-ES" sz="2000" dirty="0"/>
              <a:t>Enfoques preventivos y protectores para abordar los factores de riesgo de TME relacionados con el teletrabajo 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16216" y="1059582"/>
            <a:ext cx="2308434" cy="279708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610951" y="-173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/>
              <a:t>Visión general</a:t>
            </a:r>
          </a:p>
        </p:txBody>
      </p:sp>
    </p:spTree>
    <p:extLst>
      <p:ext uri="{BB962C8B-B14F-4D97-AF65-F5344CB8AC3E}">
        <p14:creationId xmlns:p14="http://schemas.microsoft.com/office/powerpoint/2010/main" val="182541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400"/>
              <a:t>Introducción - Teletrabajo en el domicilio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566"/>
            <a:ext cx="7920682" cy="4752106"/>
          </a:xfrm>
        </p:spPr>
        <p:txBody>
          <a:bodyPr anchor="t">
            <a:noAutofit/>
          </a:bodyPr>
          <a:lstStyle/>
          <a:p>
            <a:r>
              <a:rPr lang="es-ES" sz="2000" dirty="0"/>
              <a:t>El teletrabajo se define como el uso de tecnologías de la información y la comunicación (como teléfonos inteligentes, tabletas, ordenadores portátiles y de </a:t>
            </a:r>
            <a:r>
              <a:rPr lang="es-ES" sz="2000" dirty="0"/>
              <a:t>escritorio) para el trabajo realizado fuera de las instalaciones de la empresa.</a:t>
            </a:r>
          </a:p>
          <a:p>
            <a:r>
              <a:rPr lang="es-ES" sz="2000" dirty="0" smtClean="0">
                <a:solidFill>
                  <a:srgbClr val="FF0000"/>
                </a:solidFill>
              </a:rPr>
              <a:t> </a:t>
            </a:r>
            <a:r>
              <a:rPr lang="es-ES" sz="2000" dirty="0" smtClean="0"/>
              <a:t>El </a:t>
            </a:r>
            <a:r>
              <a:rPr lang="es-ES" sz="2000" dirty="0"/>
              <a:t>presente PPT se centra en el trabajo realizado desde el domicilio (teletrabajo desde casa) y va dirigido a los teletrabajadores</a:t>
            </a:r>
          </a:p>
          <a:p>
            <a:pPr lvl="1">
              <a:lnSpc>
                <a:spcPct val="160000"/>
              </a:lnSpc>
            </a:pPr>
            <a:r>
              <a:rPr lang="es-ES" sz="1800" dirty="0"/>
              <a:t>Los enlaces a recursos prácticos se incluyen en la «página de notas»</a:t>
            </a:r>
          </a:p>
          <a:p>
            <a:pPr lvl="1">
              <a:lnSpc>
                <a:spcPct val="160000"/>
              </a:lnSpc>
            </a:pPr>
            <a:r>
              <a:rPr lang="es-ES" sz="1800" dirty="0"/>
              <a:t>Las herramientas prácticas y las orientaciones relacionadas con el teletrabajo están disponibles también </a:t>
            </a:r>
            <a:r>
              <a:rPr lang="es-ES" sz="1800" dirty="0">
                <a:hlinkClick r:id="rId3"/>
              </a:rPr>
              <a:t>aquí</a:t>
            </a:r>
          </a:p>
        </p:txBody>
      </p:sp>
    </p:spTree>
    <p:extLst>
      <p:ext uri="{BB962C8B-B14F-4D97-AF65-F5344CB8AC3E}">
        <p14:creationId xmlns:p14="http://schemas.microsoft.com/office/powerpoint/2010/main" val="64419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400"/>
              <a:t>Introducción - El teletrabajo desde casa y los TME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348036"/>
            <a:ext cx="4680322" cy="3095922"/>
          </a:xfrm>
        </p:spPr>
        <p:txBody>
          <a:bodyPr anchor="t">
            <a:normAutofit/>
          </a:bodyPr>
          <a:lstStyle/>
          <a:p>
            <a:r>
              <a:rPr lang="es-ES" sz="2000" dirty="0"/>
              <a:t>El teletrabajo ha ido cobrando importancia en los últimos años. </a:t>
            </a:r>
          </a:p>
          <a:p>
            <a:r>
              <a:rPr lang="es-ES" sz="2000" dirty="0"/>
              <a:t>Pese a sus posibles ventajas, el teletrabajo también puede ser perjudicial para la salud de las personas y contribuir al desarrollo o el empeoramiento de trastornos </a:t>
            </a:r>
            <a:r>
              <a:rPr lang="es-ES" sz="2000" dirty="0" err="1"/>
              <a:t>musculoesqueléticos</a:t>
            </a:r>
            <a:r>
              <a:rPr lang="es-ES" sz="2000" dirty="0"/>
              <a:t> (TME).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491630"/>
            <a:ext cx="2778023" cy="234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83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400"/>
              <a:t>Evaluación de riesgos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7"/>
            <a:ext cx="7632700" cy="3455987"/>
          </a:xfrm>
        </p:spPr>
        <p:txBody>
          <a:bodyPr anchor="t">
            <a:normAutofit fontScale="92500" lnSpcReduction="10000"/>
          </a:bodyPr>
          <a:lstStyle/>
          <a:p>
            <a:pPr>
              <a:buClr>
                <a:schemeClr val="accent1"/>
              </a:buClr>
            </a:pPr>
            <a:r>
              <a:rPr lang="es-ES" sz="1800" dirty="0"/>
              <a:t>El teletrabajo debe estar incluido en la evaluación de riesgos (ER) obligatoria para el empleador</a:t>
            </a:r>
          </a:p>
          <a:p>
            <a:pPr>
              <a:buClr>
                <a:schemeClr val="accent1"/>
              </a:buClr>
            </a:pPr>
            <a:r>
              <a:rPr lang="es-ES" sz="1800" dirty="0"/>
              <a:t>Deben aclararse los puntos siguientes (sobre la base de las disposiciones legales/la política empresarial):</a:t>
            </a:r>
          </a:p>
          <a:p>
            <a:pPr marL="914400" lvl="1" indent="-457200">
              <a:buClr>
                <a:schemeClr val="accent1"/>
              </a:buClr>
            </a:pPr>
            <a:r>
              <a:rPr lang="es-ES" sz="1800" dirty="0"/>
              <a:t>Evaluación de los riesgos: quién la realiza, cuándo y cómo;</a:t>
            </a:r>
          </a:p>
          <a:p>
            <a:pPr marL="914400" lvl="1" indent="-457200">
              <a:buClr>
                <a:schemeClr val="accent1"/>
              </a:buClr>
            </a:pPr>
            <a:r>
              <a:rPr lang="es-ES" sz="1800" dirty="0"/>
              <a:t>Los riesgos los evalúa </a:t>
            </a:r>
            <a:r>
              <a:rPr lang="es-ES" sz="1800" dirty="0" smtClean="0"/>
              <a:t>la persona responsable de la empresa </a:t>
            </a:r>
            <a:r>
              <a:rPr lang="es-ES" sz="1800" dirty="0" smtClean="0"/>
              <a:t>a </a:t>
            </a:r>
            <a:r>
              <a:rPr lang="es-ES" sz="1800" dirty="0"/>
              <a:t>partir de la información facilitada por </a:t>
            </a:r>
            <a:r>
              <a:rPr lang="es-ES" sz="1800" dirty="0" smtClean="0"/>
              <a:t>el </a:t>
            </a:r>
            <a:r>
              <a:rPr lang="es-ES" sz="1800" dirty="0" smtClean="0"/>
              <a:t>personal; </a:t>
            </a:r>
            <a:endParaRPr lang="es-ES" sz="1800" dirty="0"/>
          </a:p>
          <a:p>
            <a:pPr marL="914400" lvl="1" indent="-457200">
              <a:buClr>
                <a:schemeClr val="accent1"/>
              </a:buClr>
            </a:pPr>
            <a:r>
              <a:rPr lang="es-ES" sz="1800" dirty="0"/>
              <a:t>ER individual para cada teletrabajador (autoevaluación basada en la herramienta/guía/lista de comprobación que le facilite </a:t>
            </a:r>
            <a:r>
              <a:rPr lang="es-ES" sz="1800" dirty="0" smtClean="0"/>
              <a:t>la </a:t>
            </a:r>
            <a:r>
              <a:rPr lang="es-ES" sz="1800" dirty="0" smtClean="0"/>
              <a:t>dirección);</a:t>
            </a:r>
            <a:endParaRPr lang="es-ES" sz="1800" dirty="0"/>
          </a:p>
          <a:p>
            <a:pPr marL="914400" lvl="1" indent="-457200">
              <a:buClr>
                <a:schemeClr val="accent1"/>
              </a:buClr>
            </a:pPr>
            <a:r>
              <a:rPr lang="es-ES" sz="1800" dirty="0" smtClean="0"/>
              <a:t>La </a:t>
            </a:r>
            <a:r>
              <a:rPr lang="es-ES" sz="1800" dirty="0" smtClean="0"/>
              <a:t>empresa/especialista </a:t>
            </a:r>
            <a:r>
              <a:rPr lang="es-ES" sz="1800" dirty="0"/>
              <a:t>en prevención podrá acudir al domicilio del </a:t>
            </a:r>
            <a:r>
              <a:rPr lang="es-ES" sz="1800" dirty="0" smtClean="0"/>
              <a:t>personal </a:t>
            </a:r>
            <a:r>
              <a:rPr lang="es-ES" sz="1800" dirty="0" smtClean="0"/>
              <a:t>con </a:t>
            </a:r>
            <a:r>
              <a:rPr lang="es-ES" sz="1800" dirty="0"/>
              <a:t>el permiso de este. Si no se concede el permiso, la ER debe efectuarse a partir de la </a:t>
            </a:r>
            <a:r>
              <a:rPr lang="es-ES" sz="1800" dirty="0" smtClean="0"/>
              <a:t>información aportada por </a:t>
            </a:r>
            <a:r>
              <a:rPr lang="es-ES" sz="1800" dirty="0"/>
              <a:t>el </a:t>
            </a:r>
            <a:r>
              <a:rPr lang="es-ES" sz="1800" dirty="0" smtClean="0"/>
              <a:t>personal.</a:t>
            </a: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285110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23478"/>
            <a:ext cx="8064896" cy="367200"/>
          </a:xfrm>
        </p:spPr>
        <p:txBody>
          <a:bodyPr>
            <a:normAutofit fontScale="90000"/>
          </a:bodyPr>
          <a:lstStyle/>
          <a:p>
            <a:r>
              <a:rPr lang="es-ES" sz="2200" dirty="0"/>
              <a:t>Principales factores de riesgo de TME relacionados con el teletrabajo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5469" y="1419622"/>
            <a:ext cx="7632700" cy="2232247"/>
          </a:xfrm>
        </p:spPr>
        <p:txBody>
          <a:bodyPr>
            <a:normAutofit lnSpcReduction="10000"/>
          </a:bodyPr>
          <a:lstStyle/>
          <a:p>
            <a:pPr marL="342900" indent="-342900" fontAlgn="base">
              <a:buFont typeface="+mj-lt"/>
              <a:buAutoNum type="arabicPeriod"/>
            </a:pPr>
            <a:r>
              <a:rPr lang="es-ES" sz="2000"/>
              <a:t>Ergonomía del puesto de trabajo y posturas corporales relacionadas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s-ES" sz="2000"/>
              <a:t>Factores del entorno de trabajo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s-ES" sz="2000"/>
              <a:t>Comportamiento sedentario e (in)actividad física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s-ES" sz="2000"/>
              <a:t>Factores de organización del trabajo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s-ES" sz="2000"/>
              <a:t>Factores de riesgo psicosociales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s-ES" sz="2000"/>
              <a:t>Factores personales</a:t>
            </a:r>
          </a:p>
        </p:txBody>
      </p:sp>
    </p:spTree>
    <p:extLst>
      <p:ext uri="{BB962C8B-B14F-4D97-AF65-F5344CB8AC3E}">
        <p14:creationId xmlns:p14="http://schemas.microsoft.com/office/powerpoint/2010/main" val="127637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>
            <a:normAutofit fontScale="90000"/>
          </a:bodyPr>
          <a:lstStyle/>
          <a:p>
            <a:pPr fontAlgn="base"/>
            <a:r>
              <a:rPr lang="es-ES" sz="2400" dirty="0"/>
              <a:t>1. Ergonomía del puesto de trabajo y posturas corporales relacionadas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8"/>
            <a:ext cx="7632700" cy="3455987"/>
          </a:xfrm>
        </p:spPr>
        <p:txBody>
          <a:bodyPr anchor="t">
            <a:normAutofit lnSpcReduction="10000"/>
          </a:bodyPr>
          <a:lstStyle/>
          <a:p>
            <a:pPr fontAlgn="base"/>
            <a:r>
              <a:rPr lang="es-ES" sz="2000" dirty="0"/>
              <a:t>El trabajo informático implica movimientos repetitivos que se realizan principalmente en una posición estática prolongada, principalmente sedente. </a:t>
            </a:r>
          </a:p>
          <a:p>
            <a:pPr fontAlgn="base"/>
            <a:r>
              <a:rPr lang="es-ES" sz="2000" dirty="0"/>
              <a:t>Esto puede producir TME, sobre todo si va acompañado de una ergonomía deficiente y si no se hacen descansos.</a:t>
            </a:r>
          </a:p>
          <a:p>
            <a:pPr fontAlgn="base"/>
            <a:r>
              <a:rPr lang="es-ES" sz="1900" dirty="0"/>
              <a:t>La utilización de </a:t>
            </a:r>
            <a:r>
              <a:rPr lang="es-ES" sz="2000" dirty="0" smtClean="0"/>
              <a:t>ordenadores </a:t>
            </a:r>
            <a:r>
              <a:rPr lang="es-ES" sz="2000" dirty="0"/>
              <a:t>portátiles y áreas de trabajo improvisadas en el hogar, </a:t>
            </a:r>
            <a:r>
              <a:rPr lang="es-ES" sz="2000" dirty="0" smtClean="0"/>
              <a:t>dan </a:t>
            </a:r>
            <a:r>
              <a:rPr lang="es-ES" sz="2000" dirty="0"/>
              <a:t>lugar a posturas corporales no neutras y, por lo tanto, a un incremento de los TME. </a:t>
            </a:r>
          </a:p>
          <a:p>
            <a:pPr fontAlgn="base"/>
            <a:r>
              <a:rPr lang="es-ES" sz="2000" dirty="0"/>
              <a:t>La ubicación inadecuada de la pantalla, el teclado o el ratón y la falta de apoyo para el antebrazo provocan molestias y carga muscular en la extremidad superior y la espalda.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92975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/>
          <a:lstStyle/>
          <a:p>
            <a:pPr fontAlgn="base"/>
            <a:r>
              <a:rPr lang="es-ES" sz="2400"/>
              <a:t>2. Entorno de trabajo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8"/>
            <a:ext cx="7632700" cy="3527970"/>
          </a:xfrm>
        </p:spPr>
        <p:txBody>
          <a:bodyPr anchor="t">
            <a:noAutofit/>
          </a:bodyPr>
          <a:lstStyle/>
          <a:p>
            <a:pPr fontAlgn="base"/>
            <a:r>
              <a:rPr lang="es-ES" sz="1700" dirty="0"/>
              <a:t>Existen pruebas de que los factores ambientales del trabajo, como las molestias causadas por el deslumbramiento o los reflejos, las corrientes de aire, el ruido y la mala calidad del aire, están relacionados con los TME del cuello y el hombro. </a:t>
            </a:r>
          </a:p>
          <a:p>
            <a:pPr fontAlgn="base"/>
            <a:r>
              <a:rPr lang="es-ES" sz="1700" dirty="0"/>
              <a:t>Aunque a los factores ambientales se les tiene debidamente en cuenta en un diseño de oficina, es probable que se pasen por alto en el teletrabajo a domicilio.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061" y="2678255"/>
            <a:ext cx="2952328" cy="169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07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969393" y="1563638"/>
            <a:ext cx="4174607" cy="3888432"/>
          </a:xfrm>
          <a:prstGeom prst="rect">
            <a:avLst/>
          </a:prstGeom>
          <a:blipFill dpi="0" rotWithShape="1">
            <a:blip r:embed="rId3">
              <a:alphaModFix amt="20000"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/>
          <a:lstStyle/>
          <a:p>
            <a:pPr fontAlgn="base"/>
            <a:r>
              <a:rPr lang="es-ES" sz="2400"/>
              <a:t>3. Comportamiento sedentario y actividad física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552" y="1131590"/>
            <a:ext cx="7632700" cy="3454471"/>
          </a:xfrm>
        </p:spPr>
        <p:txBody>
          <a:bodyPr anchor="t">
            <a:normAutofit lnSpcReduction="10000"/>
          </a:bodyPr>
          <a:lstStyle/>
          <a:p>
            <a:pPr fontAlgn="base"/>
            <a:r>
              <a:rPr lang="es-ES" sz="2000" dirty="0"/>
              <a:t>El teletrabajo </a:t>
            </a:r>
            <a:r>
              <a:rPr lang="es-ES" sz="2000" dirty="0" smtClean="0"/>
              <a:t>conlleva </a:t>
            </a:r>
            <a:r>
              <a:rPr lang="es-ES" sz="2000" dirty="0"/>
              <a:t>permanecer sentados durante periodos más prolongados y menos descansos que en la oficina. </a:t>
            </a:r>
          </a:p>
          <a:p>
            <a:pPr fontAlgn="base"/>
            <a:r>
              <a:rPr lang="es-ES" sz="1800" dirty="0"/>
              <a:t>Todo </a:t>
            </a:r>
            <a:r>
              <a:rPr lang="es-ES" sz="1800" dirty="0"/>
              <a:t>ello, </a:t>
            </a:r>
            <a:r>
              <a:rPr lang="es-ES" sz="1800" dirty="0"/>
              <a:t>ligado </a:t>
            </a:r>
            <a:r>
              <a:rPr lang="es-ES" sz="2000" dirty="0"/>
              <a:t>a unos puestos de trabajo poco ergonómicos, puede dar lugar a un incremento de los TME.</a:t>
            </a:r>
          </a:p>
          <a:p>
            <a:pPr fontAlgn="base"/>
            <a:r>
              <a:rPr lang="es-ES" sz="2000" dirty="0"/>
              <a:t>La falta de movimiento en sedestación aumenta la carga de los discos vertebrales y reduce la circulación de la sangre y el suministro de oxígeno a los músculos. </a:t>
            </a:r>
          </a:p>
          <a:p>
            <a:pPr fontAlgn="base"/>
            <a:r>
              <a:rPr lang="es-ES" sz="2000" dirty="0"/>
              <a:t>Los riesgos para la salud asociados al sedentarismo no se compensan plenamente con el ejercicio físico durante el tiempo de ocio.</a:t>
            </a:r>
          </a:p>
          <a:p>
            <a:pPr fontAlgn="base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10570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/>
          <a:lstStyle/>
          <a:p>
            <a:pPr fontAlgn="base"/>
            <a:r>
              <a:rPr lang="es-ES" sz="2400"/>
              <a:t>4. Organización del trabajo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217703"/>
            <a:ext cx="7632700" cy="3442279"/>
          </a:xfrm>
        </p:spPr>
        <p:txBody>
          <a:bodyPr anchor="t">
            <a:noAutofit/>
          </a:bodyPr>
          <a:lstStyle/>
          <a:p>
            <a:pPr fontAlgn="base"/>
            <a:r>
              <a:rPr lang="es-ES" sz="2000" dirty="0"/>
              <a:t>Otro factor de riesgo asociado al teletrabajo a domicilio es que </a:t>
            </a:r>
            <a:r>
              <a:rPr lang="es-ES" sz="2000" dirty="0"/>
              <a:t>los límites entre trabajo y vida personal se difuminan. </a:t>
            </a:r>
          </a:p>
          <a:p>
            <a:pPr fontAlgn="base"/>
            <a:r>
              <a:rPr lang="es-ES" sz="2000" dirty="0"/>
              <a:t>Se suelen trabajar más horas para garantizar que se cumplen o superan las expectativas del empleador.</a:t>
            </a:r>
          </a:p>
          <a:p>
            <a:pPr fontAlgn="base"/>
            <a:r>
              <a:rPr lang="es-ES" sz="2000" dirty="0"/>
              <a:t>Las personas </a:t>
            </a:r>
            <a:r>
              <a:rPr lang="es-ES" sz="2000" dirty="0" err="1"/>
              <a:t>teletrabajadoras</a:t>
            </a:r>
            <a:r>
              <a:rPr lang="es-ES" sz="2000" dirty="0"/>
              <a:t> tienen menos oportunidades de socializar con sus compañeros.</a:t>
            </a:r>
          </a:p>
          <a:p>
            <a:pPr fontAlgn="base"/>
            <a:r>
              <a:rPr lang="es-ES" sz="2000" dirty="0"/>
              <a:t>Las jornadas laborales prolongadas, asociadas a periodos de sedestación más prolongados, pueden traducirse en un mayor riesgo de TME. </a:t>
            </a:r>
          </a:p>
          <a:p>
            <a:pPr fontAlgn="base"/>
            <a:endParaRPr lang="en-GB" sz="2000" dirty="0"/>
          </a:p>
        </p:txBody>
      </p:sp>
      <p:sp>
        <p:nvSpPr>
          <p:cNvPr id="5" name="Rectangle 4"/>
          <p:cNvSpPr/>
          <p:nvPr/>
        </p:nvSpPr>
        <p:spPr>
          <a:xfrm>
            <a:off x="2123728" y="1217703"/>
            <a:ext cx="3707904" cy="3888432"/>
          </a:xfrm>
          <a:prstGeom prst="rect">
            <a:avLst/>
          </a:prstGeom>
          <a:blipFill dpi="0" rotWithShape="1">
            <a:blip r:embed="rId3">
              <a:alphaModFix amt="20000"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65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1602"/>
            <a:ext cx="8024543" cy="367200"/>
          </a:xfrm>
        </p:spPr>
        <p:txBody>
          <a:bodyPr/>
          <a:lstStyle/>
          <a:p>
            <a:pPr fontAlgn="base"/>
            <a:r>
              <a:rPr lang="es-ES" sz="2400"/>
              <a:t>5. Factores psicosociales 1 – Factores negativos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8"/>
            <a:ext cx="7632700" cy="3455987"/>
          </a:xfrm>
        </p:spPr>
        <p:txBody>
          <a:bodyPr anchor="t">
            <a:normAutofit lnSpcReduction="10000"/>
          </a:bodyPr>
          <a:lstStyle/>
          <a:p>
            <a:pPr fontAlgn="base"/>
            <a:r>
              <a:rPr lang="es-ES" sz="1800" dirty="0"/>
              <a:t>Una carga de trabajo excesiva, un mayor aislamiento social (en relación con los compañeros), la falta de interacciones y de apoyo cara a cara y la ansiedad pueden afectar al bienestar</a:t>
            </a:r>
            <a:r>
              <a:rPr lang="es-ES" sz="1800" dirty="0"/>
              <a:t> </a:t>
            </a:r>
            <a:r>
              <a:rPr lang="es-ES" sz="1800" dirty="0"/>
              <a:t>de las personas, </a:t>
            </a:r>
            <a:r>
              <a:rPr lang="es-ES" sz="1800" dirty="0"/>
              <a:t>lo que a su vez puede aumentar el riesgo de contraer TME. </a:t>
            </a:r>
          </a:p>
          <a:p>
            <a:pPr fontAlgn="base"/>
            <a:r>
              <a:rPr lang="es-ES" sz="1800" dirty="0"/>
              <a:t>El alcance del teletrabajo está asociado negativamente con el apoyo social de los compañeros y los superiores directos.</a:t>
            </a:r>
          </a:p>
          <a:p>
            <a:pPr fontAlgn="base"/>
            <a:r>
              <a:rPr lang="es-ES" sz="1800" dirty="0"/>
              <a:t>La falta del apoyo social de compañeros y superiores, la escasa autonomía, las elevadas demandas laborales y la escasa satisfacción laboral parecen guardar relación con una mayor incidencia de los TME.</a:t>
            </a:r>
          </a:p>
          <a:p>
            <a:pPr fontAlgn="base"/>
            <a:r>
              <a:rPr lang="es-ES" sz="1800" dirty="0"/>
              <a:t>La omnipresencia del trabajo y la sensación de «vivir en la oficina» día y noche pueden provocar estrés, lo que favorece los TME.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36096" y="1629962"/>
            <a:ext cx="3491880" cy="3888432"/>
          </a:xfrm>
          <a:prstGeom prst="rect">
            <a:avLst/>
          </a:prstGeom>
          <a:blipFill dpi="0" rotWithShape="1">
            <a:blip r:embed="rId3">
              <a:alphaModFix amt="20000"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322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/>
          <a:lstStyle/>
          <a:p>
            <a:pPr fontAlgn="base"/>
            <a:r>
              <a:rPr lang="es-ES" sz="2400"/>
              <a:t>5. Factores psicosociales 2 – Factores positivos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059582"/>
            <a:ext cx="6264498" cy="3599978"/>
          </a:xfrm>
        </p:spPr>
        <p:txBody>
          <a:bodyPr anchor="t">
            <a:noAutofit/>
          </a:bodyPr>
          <a:lstStyle/>
          <a:p>
            <a:pPr fontAlgn="base"/>
            <a:r>
              <a:rPr lang="es-ES" sz="2000"/>
              <a:t>Los aspectos psicosociales positivos del teletrabajo a domicilio (p. ej., mayor autonomía y mayor satisfacción laboral) tendrían un efecto beneficioso para problemas de salud como los TME y podrían retrasar la aparición de los síntomas.  </a:t>
            </a:r>
          </a:p>
          <a:p>
            <a:pPr fontAlgn="base"/>
            <a:endParaRPr lang="en-GB" sz="2000" dirty="0"/>
          </a:p>
        </p:txBody>
      </p:sp>
      <p:sp>
        <p:nvSpPr>
          <p:cNvPr id="7" name="Rectangle 6"/>
          <p:cNvSpPr/>
          <p:nvPr/>
        </p:nvSpPr>
        <p:spPr>
          <a:xfrm>
            <a:off x="5436096" y="1629962"/>
            <a:ext cx="3491880" cy="3888432"/>
          </a:xfrm>
          <a:prstGeom prst="rect">
            <a:avLst/>
          </a:prstGeom>
          <a:blipFill dpi="0" rotWithShape="1">
            <a:blip r:embed="rId3">
              <a:alphaModFix amt="20000"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86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9"/>
            <a:ext cx="7920682" cy="3455986"/>
          </a:xfrm>
        </p:spPr>
        <p:txBody>
          <a:bodyPr lIns="0" tIns="0" rIns="0" bIns="0">
            <a:normAutofit/>
          </a:bodyPr>
          <a:lstStyle/>
          <a:p>
            <a:r>
              <a:rPr lang="es-ES" sz="1900" dirty="0"/>
              <a:t>Las características de </a:t>
            </a:r>
            <a:r>
              <a:rPr lang="es-ES" sz="1900" dirty="0" smtClean="0"/>
              <a:t>cada </a:t>
            </a:r>
            <a:r>
              <a:rPr lang="es-ES" sz="1800" dirty="0"/>
              <a:t>persona </a:t>
            </a:r>
            <a:r>
              <a:rPr lang="es-ES" sz="1900" dirty="0" smtClean="0"/>
              <a:t>también </a:t>
            </a:r>
            <a:r>
              <a:rPr lang="es-ES" sz="1900" dirty="0"/>
              <a:t>pueden ser factores de riesgo de TME (si los riesgos no se gestionan adecuadamente):</a:t>
            </a:r>
          </a:p>
          <a:p>
            <a:pPr lvl="1"/>
            <a:r>
              <a:rPr lang="es-ES" sz="1900" dirty="0"/>
              <a:t>edad</a:t>
            </a:r>
          </a:p>
          <a:p>
            <a:pPr lvl="1"/>
            <a:r>
              <a:rPr lang="es-ES" sz="1900" dirty="0"/>
              <a:t>sexo</a:t>
            </a:r>
          </a:p>
          <a:p>
            <a:pPr lvl="1"/>
            <a:r>
              <a:rPr lang="es-ES" sz="1900" dirty="0"/>
              <a:t>estado de salud (si ya se tiene un TME o se ha tenido en el pasado)</a:t>
            </a:r>
          </a:p>
          <a:p>
            <a:pPr lvl="1"/>
            <a:r>
              <a:rPr lang="es-ES" sz="1900" dirty="0"/>
              <a:t>falta de conocimiento de las técnicas de trabajo y los procedimientos de seguridad </a:t>
            </a:r>
          </a:p>
          <a:p>
            <a:pPr lvl="1"/>
            <a:r>
              <a:rPr lang="es-ES" sz="1900" dirty="0"/>
              <a:t>…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35927FE-E68F-B143-A6DD-76F09837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26490"/>
            <a:ext cx="7488486" cy="666103"/>
          </a:xfrm>
        </p:spPr>
        <p:txBody>
          <a:bodyPr lIns="0" tIns="0" rIns="0" bIns="0"/>
          <a:lstStyle/>
          <a:p>
            <a:r>
              <a:rPr lang="es-ES" sz="2400">
                <a:solidFill>
                  <a:schemeClr val="accent1"/>
                </a:solidFill>
              </a:rPr>
              <a:t>6. </a:t>
            </a:r>
            <a:r>
              <a:rPr lang="es-ES" sz="2400"/>
              <a:t>Factores personales</a:t>
            </a:r>
            <a:br>
              <a:rPr lang="es-ES" sz="2400"/>
            </a:br>
            <a:endParaRPr lang="es-ES" sz="2400"/>
          </a:p>
        </p:txBody>
      </p:sp>
      <p:sp>
        <p:nvSpPr>
          <p:cNvPr id="4" name="Rectangle 3"/>
          <p:cNvSpPr/>
          <p:nvPr/>
        </p:nvSpPr>
        <p:spPr>
          <a:xfrm>
            <a:off x="6804248" y="2513602"/>
            <a:ext cx="26277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738" y="3291830"/>
            <a:ext cx="4554723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38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7722447" cy="492534"/>
          </a:xfrm>
        </p:spPr>
        <p:txBody>
          <a:bodyPr/>
          <a:lstStyle/>
          <a:p>
            <a:r>
              <a:rPr lang="es-ES" sz="2000" dirty="0"/>
              <a:t>Enfoques preventivos y protectores para abordar los factores de riesgo de TME relacionados con el </a:t>
            </a:r>
            <a:r>
              <a:rPr lang="es-ES" sz="2000" dirty="0" smtClean="0"/>
              <a:t>teletrabajo</a:t>
            </a:r>
            <a:endParaRPr lang="es-ES" sz="2000" strike="sngStrik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491630"/>
            <a:ext cx="7632700" cy="3455987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s-ES" sz="2200"/>
              <a:t>Diseño y ergonomía del lugar de trabajo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200"/>
              <a:t>Entorno de trabajo 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200"/>
              <a:t>Comportamiento sedentario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200"/>
              <a:t>Organización del trabajo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200"/>
              <a:t>Factores psicosociales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952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389734"/>
            <a:ext cx="5472608" cy="29822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/>
          <a:lstStyle/>
          <a:p>
            <a:pPr fontAlgn="base"/>
            <a:r>
              <a:rPr lang="es-ES" sz="2400"/>
              <a:t>1. Diseño y ergonomía del lugar de trabajo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8"/>
            <a:ext cx="7632700" cy="3455987"/>
          </a:xfrm>
        </p:spPr>
        <p:txBody>
          <a:bodyPr anchor="t">
            <a:noAutofit/>
          </a:bodyPr>
          <a:lstStyle/>
          <a:p>
            <a:pPr fontAlgn="base"/>
            <a:r>
              <a:rPr lang="es-ES" sz="1800" dirty="0"/>
              <a:t>Las personas </a:t>
            </a:r>
            <a:r>
              <a:rPr lang="es-ES" sz="2000" dirty="0" smtClean="0"/>
              <a:t>no </a:t>
            </a:r>
            <a:r>
              <a:rPr lang="es-ES" sz="2000" dirty="0"/>
              <a:t>siempre tienen los mismos recursos y posibilidades en su casa que en la oficina. </a:t>
            </a:r>
          </a:p>
          <a:p>
            <a:pPr fontAlgn="base"/>
            <a:r>
              <a:rPr lang="es-ES" sz="2000" dirty="0"/>
              <a:t>Para que la oficina en casa sea un lugar de trabajo cómodo y saludable, se ofrecen a continuación algunos consejos:</a:t>
            </a:r>
          </a:p>
          <a:p>
            <a:pPr marL="0" indent="0" fontAlgn="base">
              <a:buNone/>
            </a:pPr>
            <a:r>
              <a:rPr lang="es-ES" sz="2000" dirty="0"/>
              <a:t> </a:t>
            </a:r>
          </a:p>
          <a:p>
            <a:pPr lvl="1" fontAlgn="base"/>
            <a:r>
              <a:rPr lang="es-ES" sz="2000" dirty="0"/>
              <a:t>Silla de oficina</a:t>
            </a:r>
          </a:p>
          <a:p>
            <a:pPr lvl="1" fontAlgn="base"/>
            <a:r>
              <a:rPr lang="es-ES" sz="2000" dirty="0"/>
              <a:t>Escritorio de oficina</a:t>
            </a:r>
          </a:p>
          <a:p>
            <a:pPr lvl="1" fontAlgn="base"/>
            <a:r>
              <a:rPr lang="es-ES" sz="2000" dirty="0"/>
              <a:t>Pantalla del ordenador</a:t>
            </a:r>
          </a:p>
          <a:p>
            <a:pPr lvl="1" fontAlgn="base"/>
            <a:r>
              <a:rPr lang="es-ES" sz="2000" dirty="0"/>
              <a:t>Ratón y teclado</a:t>
            </a:r>
          </a:p>
          <a:p>
            <a:pPr lvl="1" fontAlgn="base"/>
            <a:r>
              <a:rPr lang="es-ES" sz="2000" dirty="0"/>
              <a:t>Soporte para documentos</a:t>
            </a:r>
          </a:p>
          <a:p>
            <a:pPr fontAlgn="base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009643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027" y="135000"/>
            <a:ext cx="8609469" cy="367200"/>
          </a:xfrm>
        </p:spPr>
        <p:txBody>
          <a:bodyPr>
            <a:normAutofit fontScale="90000"/>
          </a:bodyPr>
          <a:lstStyle/>
          <a:p>
            <a:pPr fontAlgn="base"/>
            <a:r>
              <a:rPr lang="es-ES" sz="2400" dirty="0"/>
              <a:t>1. Diseño y ergonomía del lugar de trabajo – Silla de oficina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8"/>
            <a:ext cx="8136706" cy="3455987"/>
          </a:xfrm>
        </p:spPr>
        <p:txBody>
          <a:bodyPr anchor="t">
            <a:normAutofit lnSpcReduction="10000"/>
          </a:bodyPr>
          <a:lstStyle/>
          <a:p>
            <a:pPr fontAlgn="base"/>
            <a:r>
              <a:rPr lang="es-ES" sz="1650" dirty="0"/>
              <a:t>Es recomendable que la silla sea ajustable en estos puntos: altura, respaldo, profundidad del asiento, reposabrazos e inclinación dinámica (para crear movimiento). </a:t>
            </a:r>
          </a:p>
          <a:p>
            <a:pPr fontAlgn="base"/>
            <a:r>
              <a:rPr lang="es-ES" sz="1650" dirty="0"/>
              <a:t>Para mantener una postura sedente neutra, asegúrese de que la silla está correctamente ajustada. </a:t>
            </a:r>
          </a:p>
          <a:p>
            <a:pPr fontAlgn="base"/>
            <a:r>
              <a:rPr lang="es-ES" sz="1650" dirty="0"/>
              <a:t>Si la silla no es ajustable: </a:t>
            </a:r>
          </a:p>
          <a:p>
            <a:pPr lvl="1" fontAlgn="base"/>
            <a:r>
              <a:rPr lang="es-ES" sz="1650" dirty="0"/>
              <a:t>adapte la altura del asiento para que las caderas estén ligeramente más altas que las rodillas y los muslos estén ligeramente inclinados hacia abajo. Si el asiento está demasiado bajo, utilice un cojín (o dos). Esto ayuda a mantener una postura corporal cómoda (con la espalda alineada de manera natural); </a:t>
            </a:r>
          </a:p>
          <a:p>
            <a:pPr lvl="1" fontAlgn="base"/>
            <a:r>
              <a:rPr lang="es-ES" sz="1650" dirty="0"/>
              <a:t>asegúrese de que los pies estén en contacto con el suelo. Si no es así, coloque un objeto estable bajo los pies para que estén correctamente apoyados;</a:t>
            </a:r>
          </a:p>
          <a:p>
            <a:pPr lvl="1" fontAlgn="base"/>
            <a:r>
              <a:rPr lang="es-ES" sz="1650" dirty="0"/>
              <a:t>coloque un apoyo adicional (p. ej., un cojín fino) detrás de la parte inferior de la espalda si esta no está bien apoyada.</a:t>
            </a:r>
          </a:p>
          <a:p>
            <a:pPr marL="0" indent="0" fontAlgn="base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20629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027" y="135000"/>
            <a:ext cx="8716973" cy="367200"/>
          </a:xfrm>
        </p:spPr>
        <p:txBody>
          <a:bodyPr>
            <a:normAutofit fontScale="90000"/>
          </a:bodyPr>
          <a:lstStyle/>
          <a:p>
            <a:pPr fontAlgn="base"/>
            <a:r>
              <a:rPr lang="es-ES" sz="2400" dirty="0"/>
              <a:t>1. Diseño y ergonomía del lugar de trabajo – Escritorio de oficina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8"/>
            <a:ext cx="7632700" cy="3743994"/>
          </a:xfrm>
        </p:spPr>
        <p:txBody>
          <a:bodyPr anchor="t">
            <a:normAutofit fontScale="92500" lnSpcReduction="10000"/>
          </a:bodyPr>
          <a:lstStyle/>
          <a:p>
            <a:pPr fontAlgn="base"/>
            <a:r>
              <a:rPr lang="es-ES" sz="1700" dirty="0"/>
              <a:t>Asegúrese de que el escritorio sea lo suficientemente grande y de que haya suficiente espacio para las piernas. A ser posible, la profundidad será de 80 cm como mínimo y el espesor inferior a 5 cm. </a:t>
            </a:r>
          </a:p>
          <a:p>
            <a:pPr fontAlgn="base"/>
            <a:r>
              <a:rPr lang="es-ES" sz="1700" dirty="0"/>
              <a:t>Si la altura del escritorio es ajustable, adáptela a la altura del codo (tenga en cuenta que los hombros deben estar relajados). Antes de hacerlo, asegúrese de mantener una postura corporal sedente correcta (consulte las indicaciones relativas a la silla de oficina).</a:t>
            </a:r>
          </a:p>
          <a:p>
            <a:pPr fontAlgn="base"/>
            <a:r>
              <a:rPr lang="es-ES" sz="1700" dirty="0"/>
              <a:t>Si la altura del escritorio no es ajustable:</a:t>
            </a:r>
          </a:p>
          <a:p>
            <a:pPr lvl="1" fontAlgn="base"/>
            <a:r>
              <a:rPr lang="es-ES" sz="1700" dirty="0"/>
              <a:t>Escritorio demasiado alto: levante la altura de la silla (p. ej., utilizando cojines si la silla no es ajustable) para que los codos estén a la misma altura que el escritorio. </a:t>
            </a:r>
          </a:p>
          <a:p>
            <a:pPr lvl="1" fontAlgn="base"/>
            <a:r>
              <a:rPr lang="es-ES" sz="1700" dirty="0"/>
              <a:t>Escritorio demasiado bajo: eleve la altura del escritorio (p. ej., utilizando bloques elevadores de muebles) de manera que los codos estén a la misma altura que el escritorio. Pero manténgalo estable y seguro.  </a:t>
            </a:r>
          </a:p>
          <a:p>
            <a:pPr marL="0" indent="0" fontAlgn="base">
              <a:buNone/>
            </a:pPr>
            <a:r>
              <a:rPr lang="es-ES" sz="1800" dirty="0"/>
              <a:t> </a:t>
            </a:r>
          </a:p>
          <a:p>
            <a:pPr marL="0" indent="0" fontAlgn="base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58757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586493" cy="367200"/>
          </a:xfrm>
        </p:spPr>
        <p:txBody>
          <a:bodyPr>
            <a:normAutofit fontScale="90000"/>
          </a:bodyPr>
          <a:lstStyle/>
          <a:p>
            <a:pPr fontAlgn="base"/>
            <a:r>
              <a:rPr lang="es-ES" sz="2400" dirty="0"/>
              <a:t>1. Diseño y ergonomía del lugar de trabajo – Pantalla del ordenador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8"/>
            <a:ext cx="7920682" cy="3455987"/>
          </a:xfrm>
        </p:spPr>
        <p:txBody>
          <a:bodyPr anchor="t">
            <a:normAutofit fontScale="92500" lnSpcReduction="20000"/>
          </a:bodyPr>
          <a:lstStyle/>
          <a:p>
            <a:pPr fontAlgn="base"/>
            <a:r>
              <a:rPr lang="es-ES" sz="1600" dirty="0"/>
              <a:t>Para evitar tensiones musculares en el cuello y los hombros, es importante colocar la pantalla a la altura correcta (es decir, a la altura de los ojos o justo debajo). Por tanto, utilice un soporte para portátil o, si no dispone de él, una caja o una pila de libros hasta situarlo a la altura exacta. </a:t>
            </a:r>
          </a:p>
          <a:p>
            <a:pPr fontAlgn="base"/>
            <a:r>
              <a:rPr lang="es-ES" sz="1600" dirty="0"/>
              <a:t>Lo mejor es utilizar una pantalla externa (suficientemente grande, de al menos 19 pulgadas). </a:t>
            </a:r>
          </a:p>
          <a:p>
            <a:pPr fontAlgn="base"/>
            <a:r>
              <a:rPr lang="es-ES" sz="1600" dirty="0"/>
              <a:t>Si utiliza dos pantallas, colóquelas en forma de V justo frente a usted (si va a usar ambas pantallas por igual) o la pantalla principal directamente delante de usted y la pantalla secundaria a un lado (si va a usar una pantalla más que la otra).</a:t>
            </a:r>
          </a:p>
          <a:p>
            <a:pPr fontAlgn="base"/>
            <a:r>
              <a:rPr lang="es-ES" sz="1600" dirty="0"/>
              <a:t>Coloque la(s) pantalla(s) a la altura correcta y a un brazo de distancia desde los ojos.</a:t>
            </a:r>
          </a:p>
          <a:p>
            <a:r>
              <a:rPr lang="es-ES" sz="1600" dirty="0"/>
              <a:t>Para evitar la fatiga ocular, utilice la regla basada en «20-20-20» [es decir, mirar cada 20 minutos durante al menos 20 segundos a un objeto situado una distancia de al menos 20 pies (algo más de 6 metros)]. </a:t>
            </a:r>
          </a:p>
          <a:p>
            <a:r>
              <a:rPr lang="es-ES" sz="1600" dirty="0"/>
              <a:t>Aumente la facilidad de lectura utilizando un ancho completo de pantalla, la opción «Sin color» (p. ej., fuente oscura sobre fondo claro) y un tamaño de letra y espaciado entre líneas suficientemente grandes. </a:t>
            </a:r>
          </a:p>
        </p:txBody>
      </p:sp>
    </p:spTree>
    <p:extLst>
      <p:ext uri="{BB962C8B-B14F-4D97-AF65-F5344CB8AC3E}">
        <p14:creationId xmlns:p14="http://schemas.microsoft.com/office/powerpoint/2010/main" val="281160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693997" cy="367200"/>
          </a:xfrm>
        </p:spPr>
        <p:txBody>
          <a:bodyPr/>
          <a:lstStyle/>
          <a:p>
            <a:pPr fontAlgn="base"/>
            <a:r>
              <a:rPr lang="es-ES" sz="2200"/>
              <a:t>1. Diseño y ergonomía del lugar de trabajo: ratón y teclado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8"/>
            <a:ext cx="7632700" cy="3455987"/>
          </a:xfrm>
        </p:spPr>
        <p:txBody>
          <a:bodyPr anchor="t">
            <a:normAutofit fontScale="92500" lnSpcReduction="10000"/>
          </a:bodyPr>
          <a:lstStyle/>
          <a:p>
            <a:pPr fontAlgn="base"/>
            <a:r>
              <a:rPr lang="es-ES" sz="1600" dirty="0"/>
              <a:t>Si trabaja con un portátil, es recomendable utilizar un ratón y un teclado independientes. Ello permite adoptar una postura corporal más cómoda y evita la tensión muscular en el cuello y los hombros. </a:t>
            </a:r>
          </a:p>
          <a:p>
            <a:pPr fontAlgn="base"/>
            <a:r>
              <a:rPr lang="es-ES" sz="1600" dirty="0"/>
              <a:t>Utilice preferentemente un teclado plano (las patas del teclado plegadas). </a:t>
            </a:r>
          </a:p>
          <a:p>
            <a:pPr fontAlgn="base"/>
            <a:r>
              <a:rPr lang="es-ES" sz="1600" dirty="0"/>
              <a:t>Coloque el teclado justo delante de la pantalla, a unos 5-10 cm del borde del escritorio. </a:t>
            </a:r>
          </a:p>
          <a:p>
            <a:pPr fontAlgn="base"/>
            <a:r>
              <a:rPr lang="es-ES" sz="1600" dirty="0"/>
              <a:t>Coloque el ratón lo más cerca posible del teclado. </a:t>
            </a:r>
          </a:p>
          <a:p>
            <a:pPr fontAlgn="base"/>
            <a:r>
              <a:rPr lang="es-ES" sz="1600" dirty="0"/>
              <a:t>Utilice el ratón correctamente. Asegúrese de que el brazo esté bien apoyado en el escritorio (o el reposabrazos) y que el lateral de la mano descanse sobre el escritorio.</a:t>
            </a:r>
          </a:p>
          <a:p>
            <a:pPr fontAlgn="base"/>
            <a:r>
              <a:rPr lang="es-ES" sz="1600" dirty="0"/>
              <a:t>Evite tener apoyada la mano en el ratón mientras no lo esté usando. </a:t>
            </a:r>
          </a:p>
          <a:p>
            <a:pPr fontAlgn="base"/>
            <a:r>
              <a:rPr lang="es-ES" sz="1600" dirty="0"/>
              <a:t>Reduzca los clics del ratón utilizando atajos del teclado cuando sea posible. </a:t>
            </a:r>
          </a:p>
          <a:p>
            <a:pPr fontAlgn="base"/>
            <a:r>
              <a:rPr lang="es-ES" sz="1600" dirty="0"/>
              <a:t>Un ratón vertical o de bola podría ser la opción adecuada para trabajadores que ya sufren TME</a:t>
            </a:r>
          </a:p>
        </p:txBody>
      </p:sp>
    </p:spTree>
    <p:extLst>
      <p:ext uri="{BB962C8B-B14F-4D97-AF65-F5344CB8AC3E}">
        <p14:creationId xmlns:p14="http://schemas.microsoft.com/office/powerpoint/2010/main" val="307839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7722447" cy="367200"/>
          </a:xfrm>
        </p:spPr>
        <p:txBody>
          <a:bodyPr>
            <a:normAutofit fontScale="90000"/>
          </a:bodyPr>
          <a:lstStyle/>
          <a:p>
            <a:pPr fontAlgn="base"/>
            <a:r>
              <a:rPr lang="es-ES" sz="2200" dirty="0"/>
              <a:t>1. Diseño y ergonomía del lugar de trabajo – Soporte para documentos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8"/>
            <a:ext cx="7704658" cy="3455987"/>
          </a:xfrm>
        </p:spPr>
        <p:txBody>
          <a:bodyPr anchor="t">
            <a:normAutofit lnSpcReduction="10000"/>
          </a:bodyPr>
          <a:lstStyle/>
          <a:p>
            <a:r>
              <a:rPr lang="es-ES" sz="1900" dirty="0"/>
              <a:t>Utilice un soporte para documentos cuando escriba notas o textos de documentos en papel: ayuda a mantener una postura neutra en el cuello y la espalda. </a:t>
            </a:r>
          </a:p>
          <a:p>
            <a:r>
              <a:rPr lang="es-ES" sz="1900" dirty="0"/>
              <a:t>Colóquelo detrás del teclado (externo) y por debajo de la pantalla, justo entre esta y el teclado.</a:t>
            </a:r>
          </a:p>
          <a:p>
            <a:r>
              <a:rPr lang="es-ES" sz="1900" dirty="0"/>
              <a:t>Ajústelo en un ángulo de aproximadamente 45°, para que los documentos se puedan leer con claridad. </a:t>
            </a:r>
          </a:p>
          <a:p>
            <a:r>
              <a:rPr lang="es-ES" sz="1900" dirty="0"/>
              <a:t>En caso de saber mecanografía, coloque el soporte de documentos a la misma altura y distancia que la pantalla (para que los ojos no tengan que volver a enfocar cada vez que cambia de uno a otro y el cuello permanezca en una posición cómoda).</a:t>
            </a:r>
          </a:p>
          <a:p>
            <a:pPr fontAlgn="base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3562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/>
          <a:lstStyle/>
          <a:p>
            <a:pPr fontAlgn="base"/>
            <a:r>
              <a:rPr lang="es-ES" sz="2400"/>
              <a:t>2. Entorno de trabajo – Iluminación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87574"/>
            <a:ext cx="4824338" cy="3455987"/>
          </a:xfrm>
        </p:spPr>
        <p:txBody>
          <a:bodyPr anchor="t">
            <a:normAutofit fontScale="92500" lnSpcReduction="10000"/>
          </a:bodyPr>
          <a:lstStyle/>
          <a:p>
            <a:r>
              <a:rPr lang="es-ES" sz="1800" dirty="0"/>
              <a:t>Una iluminación adecuada (preferiblemente con un mínimo de 500 lux) también es importante cuando se teletrabaja desde casa. </a:t>
            </a:r>
          </a:p>
          <a:p>
            <a:r>
              <a:rPr lang="es-ES" sz="1800" dirty="0"/>
              <a:t>Evite los contrastes de luz extremos (p. ej., trabajar en una habitación oscura mientras se mira fijamente la pantalla, trabajar con una pantalla rodeada de paredes oscuras) y evite que la pantalla reciba el resplandor de la luz solar o una luz brillante.</a:t>
            </a:r>
          </a:p>
          <a:p>
            <a:r>
              <a:rPr lang="es-ES" sz="1800" dirty="0"/>
              <a:t>Por tanto, siéntese en paralelo a la ventana (ni de cara ni de espaldas a ella) y use persianas si es necesario.</a:t>
            </a:r>
          </a:p>
          <a:p>
            <a:pPr marL="0" indent="0" fontAlgn="base">
              <a:buNone/>
            </a:pPr>
            <a:endParaRPr lang="en-GB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95763" y="1275606"/>
            <a:ext cx="2736354" cy="278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7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/>
          <a:lstStyle/>
          <a:p>
            <a:pPr fontAlgn="base"/>
            <a:r>
              <a:rPr lang="es-ES" sz="2400"/>
              <a:t>2. Entorno de trabajo – Aire y temperatura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8"/>
            <a:ext cx="4752330" cy="3455987"/>
          </a:xfrm>
        </p:spPr>
        <p:txBody>
          <a:bodyPr anchor="t">
            <a:normAutofit lnSpcReduction="10000"/>
          </a:bodyPr>
          <a:lstStyle/>
          <a:p>
            <a:pPr fontAlgn="base"/>
            <a:r>
              <a:rPr lang="es-ES" sz="1800" dirty="0"/>
              <a:t>Abra ventanas y puertas regularmente, p. ej., antes de comenzar la jornada de teletrabajo o cuando haga un descanso.</a:t>
            </a:r>
          </a:p>
          <a:p>
            <a:r>
              <a:rPr lang="es-ES" sz="1800" dirty="0"/>
              <a:t>La temperatura óptima para el trabajo informático es de entre 22 °C y 24,5 °C según la estación. </a:t>
            </a:r>
          </a:p>
          <a:p>
            <a:r>
              <a:rPr lang="es-ES" sz="1800" dirty="0"/>
              <a:t>Lleve ropa adecuada para la temperatura del lugar de trabajo. </a:t>
            </a:r>
          </a:p>
          <a:p>
            <a:r>
              <a:rPr lang="es-ES" sz="1800" dirty="0"/>
              <a:t>Vístase de manera que pueda ponerse o quitarse con facilidad una prenda si hace demasiado calor o demasiado frío. La ropa holgada también le permite hacer estiramientos musculares.</a:t>
            </a:r>
          </a:p>
          <a:p>
            <a:pPr fontAlgn="base"/>
            <a:endParaRPr lang="en-GB" sz="1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081" y="1275606"/>
            <a:ext cx="5012728" cy="368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90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/>
          <a:lstStyle/>
          <a:p>
            <a:pPr fontAlgn="base"/>
            <a:r>
              <a:rPr lang="es-ES" sz="2400"/>
              <a:t>2. Entorno de trabajo – Ruido de fondo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7"/>
            <a:ext cx="4392290" cy="3455987"/>
          </a:xfrm>
        </p:spPr>
        <p:txBody>
          <a:bodyPr anchor="t">
            <a:normAutofit fontScale="92500"/>
          </a:bodyPr>
          <a:lstStyle/>
          <a:p>
            <a:pPr fontAlgn="base"/>
            <a:r>
              <a:rPr lang="es-ES" sz="1750" dirty="0"/>
              <a:t>Es conveniente trabajar en una habitación independiente, para minimizar las interferencias causadas por música, televisión, otros convivientes, etc. </a:t>
            </a:r>
          </a:p>
          <a:p>
            <a:pPr fontAlgn="base"/>
            <a:r>
              <a:rPr lang="es-ES" sz="1750" dirty="0"/>
              <a:t>Acuerde normas con los otros convivientes, en especial cuando realice tareas que exijan concentración. </a:t>
            </a:r>
          </a:p>
          <a:p>
            <a:pPr fontAlgn="base"/>
            <a:r>
              <a:rPr lang="es-ES" sz="1750" dirty="0"/>
              <a:t>Además, unos auriculares con función de cancelación del ruido pueden ayudar a reducir el molesto ruido de fondo. </a:t>
            </a:r>
          </a:p>
          <a:p>
            <a:pPr fontAlgn="base"/>
            <a:r>
              <a:rPr lang="es-ES" sz="1750" dirty="0"/>
              <a:t>A ser posible, coloque la impresora en otra habitación.</a:t>
            </a:r>
          </a:p>
          <a:p>
            <a:pPr marL="0" indent="0" fontAlgn="base">
              <a:buNone/>
            </a:pPr>
            <a:endParaRPr lang="en-GB" sz="17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283718"/>
            <a:ext cx="3312368" cy="190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71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/>
          <a:lstStyle/>
          <a:p>
            <a:pPr fontAlgn="base"/>
            <a:r>
              <a:rPr lang="es-ES" sz="2400"/>
              <a:t>3. Comportamiento sedentario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49" y="915988"/>
            <a:ext cx="7632701" cy="3455987"/>
          </a:xfrm>
        </p:spPr>
        <p:txBody>
          <a:bodyPr anchor="t">
            <a:noAutofit/>
          </a:bodyPr>
          <a:lstStyle/>
          <a:p>
            <a:pPr fontAlgn="base"/>
            <a:r>
              <a:rPr lang="es-ES" sz="2000"/>
              <a:t> Se necesita una combinación de tres elementos para la salud mental y física: </a:t>
            </a:r>
          </a:p>
          <a:p>
            <a:pPr marL="141750" lvl="1" indent="0" fontAlgn="base">
              <a:buNone/>
            </a:pPr>
            <a:r>
              <a:rPr lang="es-ES" sz="2000"/>
              <a:t>1) sentarse menos horas al día, </a:t>
            </a:r>
          </a:p>
          <a:p>
            <a:pPr marL="141750" lvl="1" indent="0" fontAlgn="base">
              <a:buNone/>
            </a:pPr>
            <a:r>
              <a:rPr lang="es-ES" sz="2000"/>
              <a:t>2) cambiar de postura tanto como sea posible, </a:t>
            </a:r>
          </a:p>
          <a:p>
            <a:pPr marL="141750" lvl="1" indent="0" fontAlgn="base">
              <a:buNone/>
            </a:pPr>
            <a:r>
              <a:rPr lang="es-ES" sz="2000"/>
              <a:t>3) tener una buena postura al estar sentado.</a:t>
            </a:r>
          </a:p>
          <a:p>
            <a:pPr fontAlgn="base"/>
            <a:endParaRPr lang="en-GB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482458"/>
            <a:ext cx="2170263" cy="18895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550" y="2761221"/>
            <a:ext cx="2963990" cy="161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5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>
            <a:normAutofit fontScale="90000"/>
          </a:bodyPr>
          <a:lstStyle/>
          <a:p>
            <a:pPr fontAlgn="base"/>
            <a:r>
              <a:rPr lang="es-ES" sz="2400" dirty="0"/>
              <a:t>3. Comportamiento sedentario – Consejos para moverse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915988"/>
            <a:ext cx="7848923" cy="3671986"/>
          </a:xfrm>
        </p:spPr>
        <p:txBody>
          <a:bodyPr anchor="t">
            <a:normAutofit fontScale="92500" lnSpcReduction="10000"/>
          </a:bodyPr>
          <a:lstStyle/>
          <a:p>
            <a:pPr lvl="2" fontAlgn="base">
              <a:buFont typeface="Wingdings" panose="05000000000000000000" pitchFamily="2" charset="2"/>
              <a:buChar char="§"/>
            </a:pPr>
            <a:r>
              <a:rPr lang="es-ES" sz="1650" b="1" dirty="0">
                <a:solidFill>
                  <a:schemeClr val="tx2"/>
                </a:solidFill>
              </a:rPr>
              <a:t>Comience el día con un paseo corto o una sesión rápida de, p. ej., estiramientos, ejercicios de fortalecimiento muscular, etc.</a:t>
            </a: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es-ES" sz="1650" b="1" dirty="0">
                <a:solidFill>
                  <a:schemeClr val="tx2"/>
                </a:solidFill>
              </a:rPr>
              <a:t>Alterne entre unas tareas y otras y cambie de postura al menos cada hora: levántese, realice una pausa (para tomar café), vaya al cuarto de baño, etc.</a:t>
            </a: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es-ES" sz="1650" b="1" dirty="0">
                <a:solidFill>
                  <a:schemeClr val="tx2"/>
                </a:solidFill>
              </a:rPr>
              <a:t>Póngase de pie regularmente durante las reuniones en línea o camine durante las llamadas telefónicas.</a:t>
            </a: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es-ES" sz="1650" b="1" dirty="0">
                <a:solidFill>
                  <a:schemeClr val="tx2"/>
                </a:solidFill>
              </a:rPr>
              <a:t>Alterne entre el trabajo en posición sentada (máximo una hora) y de pie (máximo 30 minutos). Lo mejor es usar un escritorio que permita trabajar en ambas posiciones. Si no dispone de él, coloque el portátil en una plataforma sobre la mesa o sobre un mueble de mayor altura. </a:t>
            </a: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es-ES" sz="1650" b="1" dirty="0">
                <a:solidFill>
                  <a:schemeClr val="tx2"/>
                </a:solidFill>
              </a:rPr>
              <a:t>Tómese una </a:t>
            </a:r>
            <a:r>
              <a:rPr lang="es-ES" sz="1650" b="1" dirty="0" err="1">
                <a:solidFill>
                  <a:schemeClr val="tx2"/>
                </a:solidFill>
              </a:rPr>
              <a:t>micropausa</a:t>
            </a:r>
            <a:r>
              <a:rPr lang="es-ES" sz="1650" b="1" dirty="0">
                <a:solidFill>
                  <a:schemeClr val="tx2"/>
                </a:solidFill>
              </a:rPr>
              <a:t> para ponerse de pie durante 30 segundos y hacer estiramientos cada 20-30 minutos.</a:t>
            </a: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es-ES" sz="1650" b="1" dirty="0">
                <a:solidFill>
                  <a:schemeClr val="tx2"/>
                </a:solidFill>
              </a:rPr>
              <a:t>Cambie de postura mientras esté sentado, p. ej., deje caer el peso del tronco unas veces sobre un lado y otras sobre otro, o eche el tronco hacia atrás (postura sedente dinámica)</a:t>
            </a: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es-ES" sz="1650" b="1" dirty="0">
                <a:solidFill>
                  <a:schemeClr val="tx2"/>
                </a:solidFill>
              </a:rPr>
              <a:t>La pausa para comer es el momento ideal para caminar, hacer 15 minutos de ejercicio, trabajar en el jardín u otras actividades al aire libre.</a:t>
            </a:r>
          </a:p>
          <a:p>
            <a:pPr fontAlgn="base"/>
            <a:endParaRPr lang="en-GB" sz="1650" dirty="0"/>
          </a:p>
        </p:txBody>
      </p:sp>
    </p:spTree>
    <p:extLst>
      <p:ext uri="{BB962C8B-B14F-4D97-AF65-F5344CB8AC3E}">
        <p14:creationId xmlns:p14="http://schemas.microsoft.com/office/powerpoint/2010/main" val="180181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>
            <a:normAutofit fontScale="90000"/>
          </a:bodyPr>
          <a:lstStyle/>
          <a:p>
            <a:pPr fontAlgn="base"/>
            <a:r>
              <a:rPr lang="es-ES" sz="2400" dirty="0"/>
              <a:t>3. Comportamiento sedentario – Consejos para moverse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7" y="915988"/>
            <a:ext cx="7200801" cy="3383954"/>
          </a:xfrm>
        </p:spPr>
        <p:txBody>
          <a:bodyPr anchor="t">
            <a:normAutofit fontScale="92500" lnSpcReduction="10000"/>
          </a:bodyPr>
          <a:lstStyle/>
          <a:p>
            <a:pPr lvl="2" fontAlgn="base">
              <a:buFont typeface="Wingdings" panose="05000000000000000000" pitchFamily="2" charset="2"/>
              <a:buChar char="§"/>
            </a:pPr>
            <a:r>
              <a:rPr lang="es-ES" sz="1800" dirty="0">
                <a:solidFill>
                  <a:schemeClr val="tx2"/>
                </a:solidFill>
              </a:rPr>
              <a:t> </a:t>
            </a:r>
            <a:r>
              <a:rPr lang="es-ES" sz="1800" b="1" dirty="0">
                <a:solidFill>
                  <a:schemeClr val="tx2"/>
                </a:solidFill>
              </a:rPr>
              <a:t>Haga periódicamente algunos ejercicios rápidos para mejorar la circulación sanguínea y liberar la tensión muscular: </a:t>
            </a:r>
          </a:p>
          <a:p>
            <a:pPr lvl="3"/>
            <a:r>
              <a:rPr lang="es-ES" sz="1800" dirty="0"/>
              <a:t>Gire la cabeza a izquierda y derecha.</a:t>
            </a:r>
          </a:p>
          <a:p>
            <a:pPr lvl="3"/>
            <a:r>
              <a:rPr lang="es-ES" sz="1800" dirty="0"/>
              <a:t>Incline la cabeza hacia delante y muévala suavemente de lado a lado.</a:t>
            </a:r>
          </a:p>
          <a:p>
            <a:pPr lvl="3"/>
            <a:r>
              <a:rPr lang="es-ES" sz="1800" dirty="0"/>
              <a:t>Relaje brazos y hombros.</a:t>
            </a:r>
          </a:p>
          <a:p>
            <a:pPr lvl="3"/>
            <a:r>
              <a:rPr lang="es-ES" sz="1800" dirty="0"/>
              <a:t>A continuación, baje los hombros en dirección a los pies.</a:t>
            </a:r>
          </a:p>
          <a:p>
            <a:pPr lvl="3"/>
            <a:r>
              <a:rPr lang="es-ES" sz="1800" dirty="0"/>
              <a:t>Mueva los hombros en círculo, hacia atrás y luego hacia delante.</a:t>
            </a:r>
          </a:p>
          <a:p>
            <a:pPr lvl="3"/>
            <a:r>
              <a:rPr lang="es-ES" sz="1800" dirty="0"/>
              <a:t>Extienda los brazos hacia delante a la altura de los hombros. </a:t>
            </a:r>
            <a:br>
              <a:rPr lang="es-ES" sz="1800" dirty="0"/>
            </a:br>
            <a:r>
              <a:rPr lang="es-ES" sz="1800" dirty="0"/>
              <a:t>Junte las manos (con las palmas hacia fuera) y estire los brazos.</a:t>
            </a:r>
          </a:p>
          <a:p>
            <a:pPr lvl="3"/>
            <a:r>
              <a:rPr lang="es-ES" sz="1800" dirty="0"/>
              <a:t>Extienda los brazos hacia los lados y hacia atrás.</a:t>
            </a:r>
          </a:p>
          <a:p>
            <a:pPr lvl="3"/>
            <a:r>
              <a:rPr lang="es-ES" sz="1800" dirty="0"/>
              <a:t>Mientras apoya los talones en el suelo, levante los dedos.</a:t>
            </a:r>
          </a:p>
          <a:p>
            <a:pPr lvl="3"/>
            <a:r>
              <a:rPr lang="es-ES" sz="1800" dirty="0"/>
              <a:t>Mientras apoya los dedos de los pies en el suelo, levante los talones.</a:t>
            </a:r>
          </a:p>
          <a:p>
            <a:pPr marL="0" indent="0" fontAlgn="base">
              <a:buNone/>
            </a:pPr>
            <a:endParaRPr lang="en-GB" sz="10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757" y="2499742"/>
            <a:ext cx="1417222" cy="172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8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/>
          <a:lstStyle/>
          <a:p>
            <a:pPr fontAlgn="base"/>
            <a:r>
              <a:rPr lang="es-ES" sz="2400"/>
              <a:t>4. Organización del trabajo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49" y="915988"/>
            <a:ext cx="7632701" cy="3455987"/>
          </a:xfrm>
        </p:spPr>
        <p:txBody>
          <a:bodyPr anchor="t">
            <a:normAutofit fontScale="92500" lnSpcReduction="10000"/>
          </a:bodyPr>
          <a:lstStyle/>
          <a:p>
            <a:pPr fontAlgn="base"/>
            <a:r>
              <a:rPr lang="es-ES" sz="1800" dirty="0"/>
              <a:t> </a:t>
            </a:r>
            <a:r>
              <a:rPr lang="es-ES" sz="1750" dirty="0"/>
              <a:t>A continuación figuran algunos consejos prácticos para mejorar el equilibrio entre vida laboral y personal y para organizarse mejor cuando se trabaja desde casa:</a:t>
            </a:r>
          </a:p>
          <a:p>
            <a:pPr lvl="1" fontAlgn="base"/>
            <a:r>
              <a:rPr lang="es-ES" sz="1750" dirty="0"/>
              <a:t>Elija un espacio </a:t>
            </a:r>
            <a:r>
              <a:rPr lang="es-ES" sz="1750" dirty="0" smtClean="0"/>
              <a:t>en </a:t>
            </a:r>
            <a:r>
              <a:rPr lang="es-ES" sz="1750" dirty="0"/>
              <a:t>el hogar que sea independiente y donde pueda trabajar sin ser molestado. Esto ayuda a mantener una separación clara entre el trabajo y la vida personal. </a:t>
            </a:r>
          </a:p>
          <a:p>
            <a:pPr lvl="1" fontAlgn="base"/>
            <a:r>
              <a:rPr lang="es-ES" sz="1750" dirty="0"/>
              <a:t>Programe la jornada laboral (que incluya almuerzo y descansos cortos). </a:t>
            </a:r>
          </a:p>
          <a:p>
            <a:pPr lvl="1" fontAlgn="base"/>
            <a:r>
              <a:rPr lang="es-ES" sz="1750" dirty="0"/>
              <a:t>Respete el horario de oficina «normal».</a:t>
            </a:r>
          </a:p>
          <a:p>
            <a:pPr lvl="1" fontAlgn="base"/>
            <a:r>
              <a:rPr lang="es-ES" sz="1750" dirty="0"/>
              <a:t>Siga una buena rutina: levántese y comience a la misma hora que lo haría para un día de trabajo «normal». </a:t>
            </a:r>
          </a:p>
          <a:p>
            <a:pPr lvl="1" fontAlgn="base"/>
            <a:r>
              <a:rPr lang="es-ES" sz="1750" dirty="0"/>
              <a:t>Haga planes para cuando termine su jornada laboral: si tiene que estar en algún lugar cuando termine, </a:t>
            </a:r>
            <a:r>
              <a:rPr lang="es-ES" sz="1750" dirty="0" smtClean="0"/>
              <a:t>lo más indicado </a:t>
            </a:r>
            <a:r>
              <a:rPr lang="es-ES" sz="1750" dirty="0" smtClean="0"/>
              <a:t>que </a:t>
            </a:r>
            <a:r>
              <a:rPr lang="es-ES" sz="1750" dirty="0"/>
              <a:t>cierre sesión y deje de trabajar.</a:t>
            </a:r>
          </a:p>
          <a:p>
            <a:pPr lvl="1" fontAlgn="base"/>
            <a:r>
              <a:rPr lang="es-ES" sz="1750" dirty="0"/>
              <a:t>Procure que las tareas de trabajo sean variadas para evitar la monotonía.</a:t>
            </a:r>
          </a:p>
          <a:p>
            <a:pPr marL="0" indent="0" fontAlgn="base">
              <a:buNone/>
            </a:pPr>
            <a:endParaRPr lang="en-GB" sz="1750" dirty="0"/>
          </a:p>
        </p:txBody>
      </p:sp>
    </p:spTree>
    <p:extLst>
      <p:ext uri="{BB962C8B-B14F-4D97-AF65-F5344CB8AC3E}">
        <p14:creationId xmlns:p14="http://schemas.microsoft.com/office/powerpoint/2010/main" val="377127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/>
          <a:lstStyle/>
          <a:p>
            <a:pPr fontAlgn="base"/>
            <a:r>
              <a:rPr lang="es-ES" sz="2400"/>
              <a:t>5. Factores psicosociales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131987"/>
            <a:ext cx="7632700" cy="3455987"/>
          </a:xfrm>
        </p:spPr>
        <p:txBody>
          <a:bodyPr anchor="t">
            <a:normAutofit lnSpcReduction="10000"/>
          </a:bodyPr>
          <a:lstStyle/>
          <a:p>
            <a:pPr fontAlgn="base"/>
            <a:r>
              <a:rPr lang="es-ES" sz="2000" dirty="0"/>
              <a:t>El apoyo laboral (es decir, apoyo social, autonomía, toma de decisiones) es un elemento importante para la salud psicosocial y física de los trabajadores. </a:t>
            </a:r>
          </a:p>
          <a:p>
            <a:pPr fontAlgn="base"/>
            <a:r>
              <a:rPr lang="es-ES" sz="2000" dirty="0"/>
              <a:t>La satisfacción laboral aumenta cuando </a:t>
            </a:r>
            <a:r>
              <a:rPr lang="es-ES" sz="1800" dirty="0"/>
              <a:t>las personas </a:t>
            </a:r>
            <a:r>
              <a:rPr lang="es-ES" sz="2000" dirty="0" smtClean="0"/>
              <a:t>sienten </a:t>
            </a:r>
            <a:r>
              <a:rPr lang="es-ES" sz="2000" dirty="0"/>
              <a:t>que cuentan con suficiente apoyo y orientación durante el (tele)trabajo.</a:t>
            </a:r>
          </a:p>
          <a:p>
            <a:pPr fontAlgn="base"/>
            <a:r>
              <a:rPr lang="es-ES" sz="2000" dirty="0"/>
              <a:t>A continuación se ofrecen algunos consejos prácticos para reducir los factores de riesgo psicosocial del teletrabajo relacionados con los TME:</a:t>
            </a:r>
          </a:p>
          <a:p>
            <a:pPr lvl="1" fontAlgn="base"/>
            <a:r>
              <a:rPr lang="es-ES" sz="2000" dirty="0"/>
              <a:t>Aislamiento social/apoyo social</a:t>
            </a:r>
          </a:p>
          <a:p>
            <a:pPr lvl="1" fontAlgn="base"/>
            <a:r>
              <a:rPr lang="es-ES" sz="2000" dirty="0"/>
              <a:t>Carga de trabajo</a:t>
            </a:r>
          </a:p>
          <a:p>
            <a:pPr marL="0" indent="0" fontAlgn="base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27547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/>
          <a:lstStyle/>
          <a:p>
            <a:pPr fontAlgn="base"/>
            <a:r>
              <a:rPr lang="es-ES" sz="2400"/>
              <a:t>5. Factores psicosociales – Aislamiento/apoyo social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8"/>
            <a:ext cx="7632700" cy="3455987"/>
          </a:xfrm>
        </p:spPr>
        <p:txBody>
          <a:bodyPr anchor="t">
            <a:normAutofit fontScale="92500" lnSpcReduction="10000"/>
          </a:bodyPr>
          <a:lstStyle/>
          <a:p>
            <a:pPr fontAlgn="base"/>
            <a:r>
              <a:rPr lang="es-ES" sz="1900" dirty="0"/>
              <a:t>Procure mantener el contacto con compañeros y con su supervisor programando llamadas telefónicas o reuniones virtuales periódicas. </a:t>
            </a:r>
          </a:p>
          <a:p>
            <a:pPr fontAlgn="base"/>
            <a:r>
              <a:rPr lang="es-ES" sz="1900" dirty="0"/>
              <a:t>Lo mejor es alternar las reuniones del equipo con conversaciones individuales con los compañeros y con su supervisor. </a:t>
            </a:r>
          </a:p>
          <a:p>
            <a:pPr fontAlgn="base"/>
            <a:r>
              <a:rPr lang="es-ES" sz="1900" dirty="0"/>
              <a:t>Deje tiempo para charlas informales y para escuchar voces amigas. Reserve la primera parte de la reunión para «ponerse al día» y hablar sobre cómo están todos y sobre cuestiones no relacionadas con el trabajo. </a:t>
            </a:r>
          </a:p>
          <a:p>
            <a:pPr fontAlgn="base"/>
            <a:r>
              <a:rPr lang="es-ES" sz="1900" dirty="0"/>
              <a:t>Haga pausas para tomar café «virtualmente» con sus compañeros.</a:t>
            </a:r>
          </a:p>
          <a:p>
            <a:pPr fontAlgn="base"/>
            <a:r>
              <a:rPr lang="es-ES" sz="1900" dirty="0"/>
              <a:t>Facilite un clima de compañerismo </a:t>
            </a:r>
            <a:r>
              <a:rPr lang="es-ES" sz="1900" dirty="0" smtClean="0"/>
              <a:t>que </a:t>
            </a:r>
            <a:r>
              <a:rPr lang="es-ES" sz="1900" dirty="0"/>
              <a:t>permita</a:t>
            </a:r>
            <a:r>
              <a:rPr lang="es-ES" sz="1900" strike="sngStrike" dirty="0"/>
              <a:t>n</a:t>
            </a:r>
            <a:r>
              <a:rPr lang="es-ES" sz="1900" dirty="0"/>
              <a:t> a los empleados expresar sus preocupaciones y detectar posibles dificultades más rápidamente.</a:t>
            </a:r>
          </a:p>
        </p:txBody>
      </p:sp>
    </p:spTree>
    <p:extLst>
      <p:ext uri="{BB962C8B-B14F-4D97-AF65-F5344CB8AC3E}">
        <p14:creationId xmlns:p14="http://schemas.microsoft.com/office/powerpoint/2010/main" val="330915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/>
          <a:lstStyle/>
          <a:p>
            <a:pPr fontAlgn="base"/>
            <a:r>
              <a:rPr lang="es-ES" sz="2400"/>
              <a:t>5. Factores psicosociales – Carga de trabajo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8"/>
            <a:ext cx="7632700" cy="3455987"/>
          </a:xfrm>
        </p:spPr>
        <p:txBody>
          <a:bodyPr anchor="t">
            <a:noAutofit/>
          </a:bodyPr>
          <a:lstStyle/>
          <a:p>
            <a:r>
              <a:rPr lang="es-ES" sz="1800" dirty="0"/>
              <a:t>No reste importancia al elevado ritmo de trabajo. En caso de que tenga un volumen de trabajo elevado (persistente), programe una cita para hablar con su supervisor.</a:t>
            </a:r>
          </a:p>
          <a:p>
            <a:r>
              <a:rPr lang="es-ES" sz="1800" dirty="0"/>
              <a:t>Tome descansos suficientes durante el día para interrumpir los periodos de trabajo intenso, y no se salte el almuerzo. </a:t>
            </a:r>
          </a:p>
          <a:p>
            <a:r>
              <a:rPr lang="es-ES" sz="1800" dirty="0"/>
              <a:t>¡Salga de internet! </a:t>
            </a:r>
          </a:p>
          <a:p>
            <a:r>
              <a:rPr lang="es-ES" sz="1800" dirty="0"/>
              <a:t>¿A veces se olvida de tomarse un descanso? Plantéese trabajar en bloques de 25 minutos, y deje 5 minutos de descanso entre ellos.</a:t>
            </a:r>
          </a:p>
          <a:p>
            <a:r>
              <a:rPr lang="es-ES" sz="1800" dirty="0"/>
              <a:t>Concéntrese en una tarea y evite distracciones trabajando en una habitación tranquila; póngase auriculares y cierre el buzón de correo.</a:t>
            </a:r>
          </a:p>
        </p:txBody>
      </p:sp>
    </p:spTree>
    <p:extLst>
      <p:ext uri="{BB962C8B-B14F-4D97-AF65-F5344CB8AC3E}">
        <p14:creationId xmlns:p14="http://schemas.microsoft.com/office/powerpoint/2010/main" val="60011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0"/>
            <a:ext cx="7470124" cy="665308"/>
          </a:xfrm>
        </p:spPr>
        <p:txBody>
          <a:bodyPr lIns="0" tIns="0" rIns="0" bIns="0"/>
          <a:lstStyle/>
          <a:p>
            <a:r>
              <a:rPr lang="es-ES" sz="2400">
                <a:solidFill>
                  <a:schemeClr val="accent1"/>
                </a:solidFill>
              </a:rPr>
              <a:t>¡Únase a nosotros y relaje la carga!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27534"/>
            <a:ext cx="7180579" cy="403907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001" y="843558"/>
            <a:ext cx="7560000" cy="3645000"/>
          </a:xfrm>
        </p:spPr>
        <p:txBody>
          <a:bodyPr>
            <a:normAutofit/>
          </a:bodyPr>
          <a:lstStyle/>
          <a:p>
            <a:pPr>
              <a:buSzPct val="120000"/>
              <a:buBlip>
                <a:blip r:embed="rId4"/>
              </a:buBlip>
            </a:pPr>
            <a:endParaRPr lang="en-US" sz="16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endParaRPr lang="en-US" sz="5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r>
              <a:rPr lang="es-ES" sz="1600" dirty="0">
                <a:solidFill>
                  <a:schemeClr val="accent1"/>
                </a:solidFill>
              </a:rPr>
              <a:t>Encontrará más información en el sitio web de la campaña:</a:t>
            </a:r>
          </a:p>
          <a:p>
            <a:pPr marL="189000" lvl="1" indent="0">
              <a:buSzPct val="120000"/>
              <a:buNone/>
            </a:pPr>
            <a:r>
              <a:rPr lang="es-ES" sz="1600" b="1" dirty="0">
                <a:solidFill>
                  <a:schemeClr val="accent1"/>
                </a:solidFill>
                <a:hlinkClick r:id="rId5"/>
              </a:rPr>
              <a:t>healthy-workplaces.eu</a:t>
            </a:r>
          </a:p>
          <a:p>
            <a:pPr lvl="1">
              <a:buSzPct val="120000"/>
              <a:buBlip>
                <a:blip r:embed="rId4"/>
              </a:buBlip>
            </a:pPr>
            <a:endParaRPr lang="en-US" sz="16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r>
              <a:rPr lang="es-ES" sz="1600" dirty="0">
                <a:solidFill>
                  <a:schemeClr val="accent1"/>
                </a:solidFill>
              </a:rPr>
              <a:t>Suscríbase a nuestro boletín de la campaña:</a:t>
            </a:r>
          </a:p>
          <a:p>
            <a:pPr marL="189000" lvl="1" indent="0">
              <a:buSzPct val="120000"/>
              <a:buNone/>
            </a:pPr>
            <a:r>
              <a:rPr lang="es-ES" sz="1600" b="1" u="sng" dirty="0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https://healthy-workplaces.eu/en/healthy-workplaces-newsletter</a:t>
            </a:r>
          </a:p>
          <a:p>
            <a:pPr lvl="1">
              <a:buSzPct val="120000"/>
              <a:buBlip>
                <a:blip r:embed="rId4"/>
              </a:buBlip>
            </a:pPr>
            <a:endParaRPr lang="en-US" sz="1600" b="1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endParaRPr lang="en-US" sz="500" dirty="0">
              <a:solidFill>
                <a:schemeClr val="accent1"/>
              </a:solidFill>
            </a:endParaRPr>
          </a:p>
          <a:p>
            <a:pPr marL="0" indent="0">
              <a:buSzPct val="120000"/>
              <a:buNone/>
            </a:pPr>
            <a:endParaRPr lang="en-US" sz="800" dirty="0">
              <a:solidFill>
                <a:schemeClr val="accent1"/>
              </a:solidFill>
            </a:endParaRPr>
          </a:p>
          <a:p>
            <a:pPr marL="0" indent="0">
              <a:buSzPct val="120000"/>
              <a:buNone/>
            </a:pPr>
            <a:endParaRPr lang="en-US" sz="800" dirty="0">
              <a:solidFill>
                <a:schemeClr val="accent1"/>
              </a:solidFill>
            </a:endParaRPr>
          </a:p>
          <a:p>
            <a:pPr marL="185738" indent="-185738">
              <a:buSzPct val="120000"/>
              <a:buBlip>
                <a:blip r:embed="rId4"/>
              </a:buBlip>
            </a:pPr>
            <a:r>
              <a:rPr lang="es-ES" sz="1600" dirty="0">
                <a:solidFill>
                  <a:schemeClr val="accent1"/>
                </a:solidFill>
              </a:rPr>
              <a:t>Manténgase al día de las actividades y los eventos a través de las redes sociales:</a:t>
            </a:r>
          </a:p>
          <a:p>
            <a:pPr marL="0" indent="0">
              <a:buSzPct val="120000"/>
              <a:buNone/>
            </a:pPr>
            <a:endParaRPr lang="en-US" sz="1600" dirty="0">
              <a:solidFill>
                <a:schemeClr val="accent1"/>
              </a:solidFill>
            </a:endParaRPr>
          </a:p>
          <a:p>
            <a:pPr marL="0" indent="0">
              <a:buSzPct val="120000"/>
              <a:buNone/>
            </a:pPr>
            <a:endParaRPr lang="en-US" sz="1600" dirty="0">
              <a:solidFill>
                <a:schemeClr val="accent1"/>
              </a:solidFill>
            </a:endParaRPr>
          </a:p>
        </p:txBody>
      </p:sp>
      <p:pic>
        <p:nvPicPr>
          <p:cNvPr id="6" name="Picture 14" descr="https://g.twimg.com/Twitter_logo_blue.png">
            <a:hlinkClick r:id="rId7"/>
            <a:extLst>
              <a:ext uri="{FF2B5EF4-FFF2-40B4-BE49-F238E27FC236}">
                <a16:creationId xmlns:a16="http://schemas.microsoft.com/office/drawing/2014/main" id="{D3E089A8-B42F-BE4F-A861-7BCC1F2CB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6464" y="2931790"/>
            <a:ext cx="354287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https://fbcdn-sphotos-b-a.akamaihd.net/hphotos-ak-xap1/t31.0-8/1271084_10152203108461729_809245696_o.png?dl=1">
            <a:hlinkClick r:id="rId9"/>
            <a:extLst>
              <a:ext uri="{FF2B5EF4-FFF2-40B4-BE49-F238E27FC236}">
                <a16:creationId xmlns:a16="http://schemas.microsoft.com/office/drawing/2014/main" id="{58B762EE-C070-0F4F-B862-66BE1D7E6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7895" y="2931790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ttps://lh4.googleusercontent.com/9Difi9bypu9-FoUsfFWpX6odYLLjXQk_q0aPxZBSFynecMOSLoKRKWRWIfZdXRGOdXMZCahrLBG6vWrwIeT-A26iDjTucgFVCP0Fuzr79BHW5kLJ3sw">
            <a:hlinkClick r:id="rId11"/>
            <a:extLst>
              <a:ext uri="{FF2B5EF4-FFF2-40B4-BE49-F238E27FC236}">
                <a16:creationId xmlns:a16="http://schemas.microsoft.com/office/drawing/2014/main" id="{DE27942B-F58C-0648-B346-E78565C2B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63071" y="2931790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 descr="http://cincoaescomunicacion.com/wp-content/uploads/2013/11/linkedin-3.jpg">
            <a:hlinkClick r:id="rId13"/>
            <a:extLst>
              <a:ext uri="{FF2B5EF4-FFF2-40B4-BE49-F238E27FC236}">
                <a16:creationId xmlns:a16="http://schemas.microsoft.com/office/drawing/2014/main" id="{C9029C70-40FF-9445-8577-70D817EA7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8247" y="2931790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15816" y="2912045"/>
            <a:ext cx="21836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>
                <a:solidFill>
                  <a:srgbClr val="ACC700"/>
                </a:solidFill>
              </a:rPr>
              <a:t>#EUhealthyworkplaces </a:t>
            </a:r>
          </a:p>
        </p:txBody>
      </p:sp>
    </p:spTree>
    <p:extLst>
      <p:ext uri="{BB962C8B-B14F-4D97-AF65-F5344CB8AC3E}">
        <p14:creationId xmlns:p14="http://schemas.microsoft.com/office/powerpoint/2010/main" val="65020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HWC2018-19_Template_16-9">
  <a:themeElements>
    <a:clrScheme name="EU-OSHA Healthy Workplaces Campaign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ACC700"/>
      </a:accent2>
      <a:accent3>
        <a:srgbClr val="B1B3B4"/>
      </a:accent3>
      <a:accent4>
        <a:srgbClr val="E64715"/>
      </a:accent4>
      <a:accent5>
        <a:srgbClr val="58585A"/>
      </a:accent5>
      <a:accent6>
        <a:srgbClr val="DEE999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-OSHA Healthy Workplaces Campaign">
        <a:dk1>
          <a:srgbClr val="000000"/>
        </a:dk1>
        <a:lt1>
          <a:srgbClr val="FFFFFF"/>
        </a:lt1>
        <a:dk2>
          <a:srgbClr val="003399"/>
        </a:dk2>
        <a:lt2>
          <a:srgbClr val="FFFFFF"/>
        </a:lt2>
        <a:accent1>
          <a:srgbClr val="003399"/>
        </a:accent1>
        <a:accent2>
          <a:srgbClr val="ACC700"/>
        </a:accent2>
        <a:accent3>
          <a:srgbClr val="B1B3B4"/>
        </a:accent3>
        <a:accent4>
          <a:srgbClr val="E64715"/>
        </a:accent4>
        <a:accent5>
          <a:srgbClr val="58585A"/>
        </a:accent5>
        <a:accent6>
          <a:srgbClr val="DEE999"/>
        </a:accent6>
        <a:hlink>
          <a:srgbClr val="003399"/>
        </a:hlink>
        <a:folHlink>
          <a:srgbClr val="B1B3B4"/>
        </a:folHlink>
      </a:clrScheme>
    </a:extraClrScheme>
  </a:extraClrSchemeLst>
  <a:extLst>
    <a:ext uri="{05A4C25C-085E-4340-85A3-A5531E510DB2}">
      <thm15:themeFamily xmlns:thm15="http://schemas.microsoft.com/office/thememl/2012/main" name="EUOSHA Campaign 2016-16-9.potx" id="{F7474474-7AE0-46FF-A261-8B9A1ECF96C7}" vid="{E01BF529-0D02-40D8-AC94-E487908172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HWC2018-19_Template_16-9.potx</Template>
  <TotalTime>7016</TotalTime>
  <Words>4104</Words>
  <Application>Microsoft Office PowerPoint</Application>
  <PresentationFormat>On-screen Show (16:9)</PresentationFormat>
  <Paragraphs>255</Paragraphs>
  <Slides>31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ＭＳ Ｐゴシック</vt:lpstr>
      <vt:lpstr>Arial</vt:lpstr>
      <vt:lpstr>Calibri</vt:lpstr>
      <vt:lpstr>Courier New</vt:lpstr>
      <vt:lpstr>Trebuchet MS</vt:lpstr>
      <vt:lpstr>Wingdings</vt:lpstr>
      <vt:lpstr>1_HWC2018-19_Template_16-9</vt:lpstr>
      <vt:lpstr>PowerPoint Presentation</vt:lpstr>
      <vt:lpstr>PowerPoint Presentation</vt:lpstr>
      <vt:lpstr>Introducción - Teletrabajo en el domicilio </vt:lpstr>
      <vt:lpstr>Introducción - El teletrabajo desde casa y los TME </vt:lpstr>
      <vt:lpstr>Evaluación de riesgos</vt:lpstr>
      <vt:lpstr>Principales factores de riesgo de TME relacionados con el teletrabajo</vt:lpstr>
      <vt:lpstr>1. Ergonomía del puesto de trabajo y posturas corporales relacionadas</vt:lpstr>
      <vt:lpstr>2. Entorno de trabajo </vt:lpstr>
      <vt:lpstr>3. Comportamiento sedentario y actividad física</vt:lpstr>
      <vt:lpstr>4. Organización del trabajo</vt:lpstr>
      <vt:lpstr>5. Factores psicosociales 1 – Factores negativos</vt:lpstr>
      <vt:lpstr>5. Factores psicosociales 2 – Factores positivos</vt:lpstr>
      <vt:lpstr>6. Factores personales </vt:lpstr>
      <vt:lpstr>Enfoques preventivos y protectores para abordar los factores de riesgo de TME relacionados con el teletrabajo</vt:lpstr>
      <vt:lpstr>1. Diseño y ergonomía del lugar de trabajo</vt:lpstr>
      <vt:lpstr>1. Diseño y ergonomía del lugar de trabajo – Silla de oficina </vt:lpstr>
      <vt:lpstr>1. Diseño y ergonomía del lugar de trabajo – Escritorio de oficina </vt:lpstr>
      <vt:lpstr>1. Diseño y ergonomía del lugar de trabajo – Pantalla del ordenador</vt:lpstr>
      <vt:lpstr>1. Diseño y ergonomía del lugar de trabajo: ratón y teclado</vt:lpstr>
      <vt:lpstr>1. Diseño y ergonomía del lugar de trabajo – Soporte para documentos</vt:lpstr>
      <vt:lpstr>2. Entorno de trabajo – Iluminación </vt:lpstr>
      <vt:lpstr>2. Entorno de trabajo – Aire y temperatura </vt:lpstr>
      <vt:lpstr>2. Entorno de trabajo – Ruido de fondo</vt:lpstr>
      <vt:lpstr>3. Comportamiento sedentario</vt:lpstr>
      <vt:lpstr>3. Comportamiento sedentario – Consejos para moverse</vt:lpstr>
      <vt:lpstr>3. Comportamiento sedentario – Consejos para moverse 2</vt:lpstr>
      <vt:lpstr>4. Organización del trabajo</vt:lpstr>
      <vt:lpstr>5. Factores psicosociales</vt:lpstr>
      <vt:lpstr>5. Factores psicosociales – Aislamiento/apoyo social</vt:lpstr>
      <vt:lpstr>5. Factores psicosociales – Carga de trabajo</vt:lpstr>
      <vt:lpstr>¡Únase a nosotros y relaje la carga!</vt:lpstr>
    </vt:vector>
  </TitlesOfParts>
  <Manager/>
  <Company>CDT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CDT</dc:creator>
  <cp:keywords/>
  <dc:description/>
  <cp:lastModifiedBy>Teresa CARDÁS</cp:lastModifiedBy>
  <cp:revision>731</cp:revision>
  <cp:lastPrinted>2019-10-04T15:07:06Z</cp:lastPrinted>
  <dcterms:created xsi:type="dcterms:W3CDTF">2015-10-14T15:05:30Z</dcterms:created>
  <dcterms:modified xsi:type="dcterms:W3CDTF">2021-11-05T13:25:07Z</dcterms:modified>
  <cp:category/>
</cp:coreProperties>
</file>