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33"/>
  </p:notesMasterIdLst>
  <p:handoutMasterIdLst>
    <p:handoutMasterId r:id="rId34"/>
  </p:handoutMasterIdLst>
  <p:sldIdLst>
    <p:sldId id="292" r:id="rId2"/>
    <p:sldId id="389" r:id="rId3"/>
    <p:sldId id="353" r:id="rId4"/>
    <p:sldId id="355" r:id="rId5"/>
    <p:sldId id="390" r:id="rId6"/>
    <p:sldId id="392" r:id="rId7"/>
    <p:sldId id="360" r:id="rId8"/>
    <p:sldId id="361" r:id="rId9"/>
    <p:sldId id="362" r:id="rId10"/>
    <p:sldId id="363" r:id="rId11"/>
    <p:sldId id="364" r:id="rId12"/>
    <p:sldId id="365" r:id="rId13"/>
    <p:sldId id="391" r:id="rId14"/>
    <p:sldId id="393" r:id="rId15"/>
    <p:sldId id="366" r:id="rId16"/>
    <p:sldId id="367" r:id="rId17"/>
    <p:sldId id="368" r:id="rId18"/>
    <p:sldId id="369" r:id="rId19"/>
    <p:sldId id="370" r:id="rId20"/>
    <p:sldId id="371" r:id="rId21"/>
    <p:sldId id="373" r:id="rId22"/>
    <p:sldId id="374" r:id="rId23"/>
    <p:sldId id="375" r:id="rId24"/>
    <p:sldId id="376" r:id="rId25"/>
    <p:sldId id="377" r:id="rId26"/>
    <p:sldId id="378" r:id="rId27"/>
    <p:sldId id="379" r:id="rId28"/>
    <p:sldId id="380" r:id="rId29"/>
    <p:sldId id="381" r:id="rId30"/>
    <p:sldId id="382" r:id="rId31"/>
    <p:sldId id="351" r:id="rId32"/>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754" userDrawn="1">
          <p15:clr>
            <a:srgbClr val="A4A3A4"/>
          </p15:clr>
        </p15:guide>
        <p15:guide id="2" pos="5148"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3" clrIdx="6">
    <p:extLst>
      <p:ext uri="{19B8F6BF-5375-455C-9EA6-DF929625EA0E}">
        <p15:presenceInfo xmlns=""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E64715"/>
    <a:srgbClr val="ACC700"/>
    <a:srgbClr val="003399"/>
    <a:srgbClr val="FFFFFF"/>
    <a:srgbClr val="D4502A"/>
    <a:srgbClr val="89C140"/>
    <a:srgbClr val="339933"/>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40" autoAdjust="0"/>
    <p:restoredTop sz="87485" autoAdjust="0"/>
  </p:normalViewPr>
  <p:slideViewPr>
    <p:cSldViewPr>
      <p:cViewPr varScale="1">
        <p:scale>
          <a:sx n="93" d="100"/>
          <a:sy n="93" d="100"/>
        </p:scale>
        <p:origin x="-1454" y="-53"/>
      </p:cViewPr>
      <p:guideLst>
        <p:guide orient="horz" pos="2754"/>
        <p:guide orient="horz" pos="577"/>
        <p:guide pos="5148"/>
        <p:guide pos="340"/>
      </p:guideLst>
    </p:cSldViewPr>
  </p:slideViewPr>
  <p:notesTextViewPr>
    <p:cViewPr>
      <p:scale>
        <a:sx n="1" d="1"/>
        <a:sy n="1" d="1"/>
      </p:scale>
      <p:origin x="0" y="0"/>
    </p:cViewPr>
  </p:notesTextViewPr>
  <p:notesViewPr>
    <p:cSldViewPr>
      <p:cViewPr varScale="1">
        <p:scale>
          <a:sx n="51" d="100"/>
          <a:sy n="51" d="100"/>
        </p:scale>
        <p:origin x="1718" y="29"/>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pPr/>
              <a:t>21/09/2021</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pPr/>
              <a:t>‹#›</a:t>
            </a:fld>
            <a:endParaRPr lang="en-GB"/>
          </a:p>
        </p:txBody>
      </p:sp>
    </p:spTree>
    <p:extLst>
      <p:ext uri="{BB962C8B-B14F-4D97-AF65-F5344CB8AC3E}">
        <p14:creationId xmlns=""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pPr/>
              <a:t>21/09/2021</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pPr/>
              <a:t>‹#›</a:t>
            </a:fld>
            <a:endParaRPr lang="en-GB"/>
          </a:p>
        </p:txBody>
      </p:sp>
    </p:spTree>
    <p:extLst>
      <p:ext uri="{BB962C8B-B14F-4D97-AF65-F5344CB8AC3E}">
        <p14:creationId xmlns=""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publications/e-fact-33-risk-assessment-teleworkers/view"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osha.europa.eu/en/publications/body-and-hazard-mapping-prevention-musculoskeletal-disorders-msds"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wiki.eu/wiki/Risk_factors_for_musculoskeletal_disorders_development:_hand-arm_tasks,_repetitive_work"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osha.europa.eu/en/publications/factsheets/87"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ircabc.europa.eu/ui/group/fea534f4-2590-4490-bca6-504782b47c79/library/341d5e56-dc0c-41ce-ba77-be660f3cf810/details"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cohs.ca/oshanswers/ergonomics/office/chair_adjusting.html"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www.iwh.on.ca/newsletters/at-work/100/setting-up-temporary-home-office?utm_source=iwhnews&amp;utm_medium=email&amp;utm_campaign=iwhnews-2020-04"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ccohs.ca/oshanswers/ergonomics/office/vdtcolor.html"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cohs.ca/oshanswers/ergonomics/office/mouse/mouse_selection.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cohs.ca/oshanswers/ergonomics/lighting_general.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oshwiki.eu/wiki/Lighting"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cohs.ca/oshanswers/phys_agents/thermal_comfort.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oshwiki.eu/wiki/Promoting_moving_and_exercise_at_work_to_avoid_prolonged_standing_and_sitt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oshwiki.eu/wiki/Recommendations_and_interventions_to_decrease_physical_inactivity_at_work"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cohs.ca/oshanswers/ergonomics/office/stretching.html"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oshwiki.eu/wiki/Recommendations_and_interventions_to_decrease_physical_inactivity_at_work" TargetMode="External"/><Relationship Id="rId4" Type="http://schemas.openxmlformats.org/officeDocument/2006/relationships/hyperlink" Target="https://oshwiki.eu/wiki/Promoting_moving_and_exercise_at_work_to_avoid_prolonged_standing_and_sitting"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shwiki.eu/wiki/Work-life_balance_%E2%80%93_Managing_the_interface_between_family_and_working_life"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l-GR" sz="1200" dirty="0">
                <a:latin typeface="Calibri" panose="020F0502020204030204" pitchFamily="34" charset="0"/>
                <a:cs typeface="Calibri" panose="020F0502020204030204" pitchFamily="34" charset="0"/>
              </a:rPr>
              <a:t>Οι συμβουλές που παρατίθενται στην παρούσα παρουσίαση PPT συνιστούν παραδείγματα καλής πρακτικής, τα οποία προορίζονται κυρίως για τους </a:t>
            </a:r>
            <a:r>
              <a:rPr lang="el-GR" sz="1200" dirty="0" err="1">
                <a:latin typeface="Calibri" panose="020F0502020204030204" pitchFamily="34" charset="0"/>
                <a:cs typeface="Calibri" panose="020F0502020204030204" pitchFamily="34" charset="0"/>
              </a:rPr>
              <a:t>τηλεργαζόμενους</a:t>
            </a:r>
            <a:r>
              <a:rPr lang="el-GR" sz="1200" dirty="0">
                <a:latin typeface="Calibri" panose="020F0502020204030204" pitchFamily="34" charset="0"/>
                <a:cs typeface="Calibri" panose="020F0502020204030204" pitchFamily="34" charset="0"/>
              </a:rPr>
              <a:t>. Δεν είναι κατ' ανάγκη υποχρεωτικές ή συναφείς για όλους τους </a:t>
            </a:r>
            <a:r>
              <a:rPr lang="el-GR" sz="1200" dirty="0" err="1">
                <a:latin typeface="Calibri" panose="020F0502020204030204" pitchFamily="34" charset="0"/>
                <a:cs typeface="Calibri" panose="020F0502020204030204" pitchFamily="34" charset="0"/>
              </a:rPr>
              <a:t>τηλεργαζόμενους</a:t>
            </a:r>
            <a:r>
              <a:rPr lang="el-GR" sz="1200" dirty="0">
                <a:latin typeface="Calibri" panose="020F0502020204030204" pitchFamily="34" charset="0"/>
                <a:cs typeface="Calibri" panose="020F0502020204030204" pitchFamily="34" charset="0"/>
              </a:rPr>
              <a:t>. Η συνάφειά τους εξαρτάται από τις ιδιαιτερότητες του εκάστοτε </a:t>
            </a:r>
            <a:r>
              <a:rPr lang="el-GR" sz="1200" dirty="0" err="1">
                <a:latin typeface="Calibri" panose="020F0502020204030204" pitchFamily="34" charset="0"/>
                <a:cs typeface="Calibri" panose="020F0502020204030204" pitchFamily="34" charset="0"/>
              </a:rPr>
              <a:t>τηλεργαζόμενου</a:t>
            </a:r>
            <a:r>
              <a:rPr lang="el-GR" sz="1200" dirty="0">
                <a:latin typeface="Calibri" panose="020F0502020204030204" pitchFamily="34" charset="0"/>
                <a:cs typeface="Calibri" panose="020F0502020204030204" pitchFamily="34" charset="0"/>
              </a:rPr>
              <a:t> / του περιβάλλοντος τηλεργασίας από το σπίτι / της επιχείρησης και των αποτελεσμάτων της </a:t>
            </a:r>
            <a:r>
              <a:rPr lang="el-GR" sz="1200" dirty="0" smtClean="0">
                <a:latin typeface="Calibri" panose="020F0502020204030204" pitchFamily="34" charset="0"/>
                <a:cs typeface="Calibri" panose="020F0502020204030204" pitchFamily="34" charset="0"/>
              </a:rPr>
              <a:t>Μελέτης</a:t>
            </a:r>
            <a:r>
              <a:rPr lang="el-GR" sz="1200" baseline="0" dirty="0" smtClean="0">
                <a:latin typeface="Calibri" panose="020F0502020204030204" pitchFamily="34" charset="0"/>
                <a:cs typeface="Calibri" panose="020F0502020204030204" pitchFamily="34" charset="0"/>
              </a:rPr>
              <a:t> Ε</a:t>
            </a:r>
            <a:r>
              <a:rPr lang="el-GR" sz="1200" dirty="0" smtClean="0">
                <a:latin typeface="Calibri" panose="020F0502020204030204" pitchFamily="34" charset="0"/>
                <a:cs typeface="Calibri" panose="020F0502020204030204" pitchFamily="34" charset="0"/>
              </a:rPr>
              <a:t>κτίμησης Επαγγελματικού Κινδύνου.</a:t>
            </a:r>
            <a:endParaRPr lang="el-GR" sz="1200" dirty="0">
              <a:latin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3DD4C7-C698-4A80-B76C-A9FD8901965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 xmlns:p14="http://schemas.microsoft.com/office/powerpoint/2010/main" val="2655086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3DD4C7-C698-4A80-B76C-A9FD89019653}" type="slidenum">
              <a:rPr lang="en-GB" smtClean="0"/>
              <a:pPr/>
              <a:t>2</a:t>
            </a:fld>
            <a:endParaRPr lang="en-GB" dirty="0"/>
          </a:p>
        </p:txBody>
      </p:sp>
    </p:spTree>
    <p:extLst>
      <p:ext uri="{BB962C8B-B14F-4D97-AF65-F5344CB8AC3E}">
        <p14:creationId xmlns="" xmlns:p14="http://schemas.microsoft.com/office/powerpoint/2010/main" val="25656819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es-ES" dirty="0" err="1"/>
              <a:t>Practical</a:t>
            </a:r>
            <a:r>
              <a:rPr lang="es-ES" dirty="0"/>
              <a:t> </a:t>
            </a:r>
            <a:r>
              <a:rPr lang="es-ES" dirty="0" err="1"/>
              <a:t>tools</a:t>
            </a:r>
            <a:r>
              <a:rPr lang="es-ES" dirty="0"/>
              <a:t> and </a:t>
            </a:r>
            <a:r>
              <a:rPr lang="es-ES" dirty="0" err="1"/>
              <a:t>guidance</a:t>
            </a:r>
            <a:r>
              <a:rPr lang="es-ES" dirty="0"/>
              <a:t> </a:t>
            </a:r>
            <a:r>
              <a:rPr lang="es-ES" dirty="0" err="1"/>
              <a:t>MSDs</a:t>
            </a:r>
            <a:r>
              <a:rPr lang="es-ES" dirty="0"/>
              <a:t> </a:t>
            </a:r>
            <a:r>
              <a:rPr lang="es-ES" dirty="0" err="1"/>
              <a:t>database</a:t>
            </a:r>
            <a:r>
              <a:rPr lang="es-ES" dirty="0"/>
              <a:t>. </a:t>
            </a:r>
            <a:r>
              <a:rPr lang="es-ES" dirty="0" err="1"/>
              <a:t>Teleworking</a:t>
            </a:r>
            <a:r>
              <a:rPr lang="es-ES" dirty="0"/>
              <a:t> </a:t>
            </a:r>
            <a:r>
              <a:rPr lang="es-ES" dirty="0" err="1"/>
              <a:t>resources</a:t>
            </a:r>
            <a:r>
              <a:rPr lang="es-ES" dirty="0"/>
              <a:t>. </a:t>
            </a:r>
            <a:r>
              <a:rPr lang="es-ES" baseline="0" dirty="0"/>
              <a:t>https://healthy-workplaces.eu/en/tools-and-publications/practical-tools?f%5B0%5D=field_msd_priority_area%3A4986</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3</a:t>
            </a:fld>
            <a:endParaRPr lang="en-GB"/>
          </a:p>
        </p:txBody>
      </p:sp>
    </p:spTree>
    <p:extLst>
      <p:ext uri="{BB962C8B-B14F-4D97-AF65-F5344CB8AC3E}">
        <p14:creationId xmlns="" xmlns:p14="http://schemas.microsoft.com/office/powerpoint/2010/main" val="4051872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4</a:t>
            </a:fld>
            <a:endParaRPr lang="en-GB"/>
          </a:p>
        </p:txBody>
      </p:sp>
    </p:spTree>
    <p:extLst>
      <p:ext uri="{BB962C8B-B14F-4D97-AF65-F5344CB8AC3E}">
        <p14:creationId xmlns="" xmlns:p14="http://schemas.microsoft.com/office/powerpoint/2010/main" val="3605106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Musculoskeletal</a:t>
            </a:r>
            <a:r>
              <a:rPr lang="en-US" baseline="0" dirty="0">
                <a:solidFill>
                  <a:schemeClr val="bg1"/>
                </a:solidFill>
              </a:rPr>
              <a:t> disorders and telework. https://oshwiki.eu/wiki/Musculoskeletal_disorders_and_telework </a:t>
            </a:r>
            <a:endParaRPr lang="en-US" dirty="0">
              <a:solidFill>
                <a:schemeClr val="bg1"/>
              </a:solidFill>
            </a:endParaRPr>
          </a:p>
          <a:p>
            <a:r>
              <a:rPr lang="en-US" dirty="0">
                <a:solidFill>
                  <a:schemeClr val="bg1"/>
                </a:solidFill>
              </a:rPr>
              <a:t>EU-OSHA – European Agency for Safety and Health at Work. </a:t>
            </a:r>
            <a:r>
              <a:rPr lang="en-GB" dirty="0">
                <a:solidFill>
                  <a:schemeClr val="bg1"/>
                </a:solidFill>
              </a:rPr>
              <a:t>E-fact 33 Risk assessment for teleworkers. </a:t>
            </a:r>
            <a:r>
              <a:rPr lang="en-GB" baseline="0" dirty="0">
                <a:solidFill>
                  <a:schemeClr val="bg1"/>
                </a:solidFill>
              </a:rPr>
              <a:t> </a:t>
            </a:r>
            <a:r>
              <a:rPr lang="en-GB" u="sng" dirty="0">
                <a:hlinkClick r:id="rId3"/>
              </a:rPr>
              <a:t>https://osha.europa.eu/en/publications/e-fact-33-risk-assessment-teleworkers/view</a:t>
            </a:r>
            <a:r>
              <a:rPr lang="en-GB" dirty="0"/>
              <a:t>. </a:t>
            </a:r>
          </a:p>
          <a:p>
            <a:r>
              <a:rPr lang="en-US" dirty="0">
                <a:solidFill>
                  <a:schemeClr val="bg1"/>
                </a:solidFill>
              </a:rPr>
              <a:t>EU-OSHA – European Agency for Safety and Health at Work. </a:t>
            </a:r>
            <a:r>
              <a:rPr lang="en-GB" dirty="0">
                <a:solidFill>
                  <a:schemeClr val="bg1"/>
                </a:solidFill>
              </a:rPr>
              <a:t>Body and Hazard mapping in prevention of musculoskeletal disorders (MSDs). </a:t>
            </a:r>
            <a:r>
              <a:rPr lang="en-GB" u="sng" dirty="0">
                <a:hlinkClick r:id="rId4"/>
              </a:rPr>
              <a:t>https://osha.europa.eu/en/publications/body-and-hazard-mapping-prevention-musculoskeletal-disorders-msds</a:t>
            </a:r>
            <a:r>
              <a:rPr lang="en-GB" dirty="0"/>
              <a:t>.</a:t>
            </a:r>
          </a:p>
          <a:p>
            <a:r>
              <a:rPr lang="en-US" dirty="0">
                <a:solidFill>
                  <a:schemeClr val="bg1"/>
                </a:solidFill>
              </a:rPr>
              <a:t>EU-OSHA – European Agency for Safety and Health at Work. Risk Assessment for Musculoskeletal Disorders (MSDs). https://osha.europa.eu/sites/default/files/publications/documents/HWC20-22_RA-MSDs.pptx  </a:t>
            </a:r>
          </a:p>
          <a:p>
            <a:r>
              <a:rPr lang="en-US" dirty="0">
                <a:solidFill>
                  <a:schemeClr val="bg1"/>
                </a:solidFill>
              </a:rPr>
              <a:t>EU-OSHA – European Agency for Safety and Health at Work. Introduction to Musculoskeletal Disorders (MSDs) prevention</a:t>
            </a:r>
            <a:r>
              <a:rPr lang="en-US" baseline="0" dirty="0">
                <a:solidFill>
                  <a:schemeClr val="bg1"/>
                </a:solidFill>
              </a:rPr>
              <a:t>. https://osha.europa.eu/sites/default/files/publications/documents/HWC20-22_IntroductiontoMSDsprevention.pptx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5</a:t>
            </a:fld>
            <a:endParaRPr lang="en-GB"/>
          </a:p>
        </p:txBody>
      </p:sp>
    </p:spTree>
    <p:extLst>
      <p:ext uri="{BB962C8B-B14F-4D97-AF65-F5344CB8AC3E}">
        <p14:creationId xmlns="" xmlns:p14="http://schemas.microsoft.com/office/powerpoint/2010/main" val="13579465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Risk factors</a:t>
            </a:r>
            <a:r>
              <a:rPr lang="en-US" baseline="0" dirty="0">
                <a:solidFill>
                  <a:schemeClr val="bg1"/>
                </a:solidFill>
              </a:rPr>
              <a:t> for musculoskeletal disorders development: hand-arm tasks, repetitive work. </a:t>
            </a:r>
            <a:r>
              <a:rPr lang="fr-FR" sz="1200" u="sng" kern="1200" dirty="0">
                <a:solidFill>
                  <a:schemeClr val="tx1"/>
                </a:solidFill>
                <a:effectLst/>
                <a:latin typeface="+mn-lt"/>
                <a:ea typeface="+mn-ea"/>
                <a:cs typeface="+mn-cs"/>
                <a:hlinkClick r:id="rId3"/>
              </a:rPr>
              <a:t>https://oshwiki.eu/wiki/Risk_factors_for_musculoskeletal_disorders_development:_hand-arm_tasks,_repetitive_work</a:t>
            </a:r>
            <a:endParaRPr lang="fr-FR" sz="1200" u="sng" kern="1200" dirty="0">
              <a:solidFill>
                <a:schemeClr val="tx1"/>
              </a:solidFill>
              <a:effectLst/>
              <a:latin typeface="+mn-lt"/>
              <a:ea typeface="+mn-ea"/>
              <a:cs typeface="+mn-cs"/>
            </a:endParaRPr>
          </a:p>
          <a:p>
            <a:r>
              <a:rPr lang="en-US" dirty="0">
                <a:solidFill>
                  <a:schemeClr val="bg1"/>
                </a:solidFill>
              </a:rPr>
              <a:t>EU-OSHA – European Agency for Safety and Health at Work. Risk factors</a:t>
            </a:r>
            <a:r>
              <a:rPr lang="en-US" baseline="0" dirty="0">
                <a:solidFill>
                  <a:schemeClr val="bg1"/>
                </a:solidFill>
              </a:rPr>
              <a:t> for musculoskeletal disorders – working postures. </a:t>
            </a:r>
            <a:r>
              <a:rPr lang="fr-FR" sz="1200" kern="1200" dirty="0">
                <a:solidFill>
                  <a:schemeClr val="tx1"/>
                </a:solidFill>
                <a:effectLst/>
                <a:latin typeface="+mn-lt"/>
                <a:ea typeface="+mn-ea"/>
                <a:cs typeface="+mn-cs"/>
              </a:rPr>
              <a:t>https://ohttps//oshwiki.eu/wiki/Risk_factors_for_musculoskeletal_disorders_%E2%80%94_working_postures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7</a:t>
            </a:fld>
            <a:endParaRPr lang="en-GB"/>
          </a:p>
        </p:txBody>
      </p:sp>
    </p:spTree>
    <p:extLst>
      <p:ext uri="{BB962C8B-B14F-4D97-AF65-F5344CB8AC3E}">
        <p14:creationId xmlns="" xmlns:p14="http://schemas.microsoft.com/office/powerpoint/2010/main" val="3771408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8</a:t>
            </a:fld>
            <a:endParaRPr lang="en-GB"/>
          </a:p>
        </p:txBody>
      </p:sp>
    </p:spTree>
    <p:extLst>
      <p:ext uri="{BB962C8B-B14F-4D97-AF65-F5344CB8AC3E}">
        <p14:creationId xmlns="" xmlns:p14="http://schemas.microsoft.com/office/powerpoint/2010/main" val="825361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9</a:t>
            </a:fld>
            <a:endParaRPr lang="en-GB"/>
          </a:p>
        </p:txBody>
      </p:sp>
    </p:spTree>
    <p:extLst>
      <p:ext uri="{BB962C8B-B14F-4D97-AF65-F5344CB8AC3E}">
        <p14:creationId xmlns="" xmlns:p14="http://schemas.microsoft.com/office/powerpoint/2010/main" val="872707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10</a:t>
            </a:fld>
            <a:endParaRPr lang="en-GB"/>
          </a:p>
        </p:txBody>
      </p:sp>
    </p:spTree>
    <p:extLst>
      <p:ext uri="{BB962C8B-B14F-4D97-AF65-F5344CB8AC3E}">
        <p14:creationId xmlns="" xmlns:p14="http://schemas.microsoft.com/office/powerpoint/2010/main" val="2898656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a:t>
            </a:r>
            <a:r>
              <a:rPr lang="fr-FR" sz="1200" kern="1200" dirty="0">
                <a:solidFill>
                  <a:schemeClr val="tx1"/>
                </a:solidFill>
                <a:effectLst/>
                <a:latin typeface="+mn-lt"/>
                <a:ea typeface="+mn-ea"/>
                <a:cs typeface="+mn-cs"/>
              </a:rPr>
              <a:t>Psychosocial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risk</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factors</a:t>
            </a:r>
            <a:r>
              <a:rPr lang="fr-FR" sz="1200" kern="1200" baseline="0" dirty="0">
                <a:solidFill>
                  <a:schemeClr val="tx1"/>
                </a:solidFill>
                <a:effectLst/>
                <a:latin typeface="+mn-lt"/>
                <a:ea typeface="+mn-ea"/>
                <a:cs typeface="+mn-cs"/>
              </a:rPr>
              <a:t> for </a:t>
            </a:r>
            <a:r>
              <a:rPr lang="fr-FR" sz="1200" kern="1200" baseline="0" dirty="0" err="1">
                <a:solidFill>
                  <a:schemeClr val="tx1"/>
                </a:solidFill>
                <a:effectLst/>
                <a:latin typeface="+mn-lt"/>
                <a:ea typeface="+mn-ea"/>
                <a:cs typeface="+mn-cs"/>
              </a:rPr>
              <a:t>musculoskeletal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disorders</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https://oshwiki.eu/wiki/Psychosocial_risk_factors_for_musculoskeletal_disorders_(MSDs)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11</a:t>
            </a:fld>
            <a:endParaRPr lang="en-GB"/>
          </a:p>
        </p:txBody>
      </p:sp>
    </p:spTree>
    <p:extLst>
      <p:ext uri="{BB962C8B-B14F-4D97-AF65-F5344CB8AC3E}">
        <p14:creationId xmlns="" xmlns:p14="http://schemas.microsoft.com/office/powerpoint/2010/main" val="369761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12</a:t>
            </a:fld>
            <a:endParaRPr lang="en-GB"/>
          </a:p>
        </p:txBody>
      </p:sp>
    </p:spTree>
    <p:extLst>
      <p:ext uri="{BB962C8B-B14F-4D97-AF65-F5344CB8AC3E}">
        <p14:creationId xmlns="" xmlns:p14="http://schemas.microsoft.com/office/powerpoint/2010/main" val="2625190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 Workforce diversity and risk assessment:</a:t>
            </a:r>
            <a:r>
              <a:rPr lang="en-US" baseline="0" dirty="0">
                <a:solidFill>
                  <a:schemeClr val="bg1"/>
                </a:solidFill>
              </a:rPr>
              <a:t> ensuring everyone is covered. Summary of an Agency report. Facts 87.</a:t>
            </a:r>
            <a:r>
              <a:rPr lang="en-US" dirty="0">
                <a:solidFill>
                  <a:schemeClr val="bg1"/>
                </a:solidFill>
              </a:rPr>
              <a:t> </a:t>
            </a:r>
            <a:r>
              <a:rPr lang="da-DK" sz="1200" b="0" u="sng" kern="1200" dirty="0">
                <a:solidFill>
                  <a:schemeClr val="tx1"/>
                </a:solidFill>
                <a:effectLst/>
                <a:latin typeface="+mn-lt"/>
                <a:ea typeface="+mn-ea"/>
                <a:cs typeface="+mn-cs"/>
                <a:hlinkClick r:id="rId3"/>
              </a:rPr>
              <a:t>https://osha.europa.eu/en/publications/factsheets/87</a:t>
            </a:r>
            <a:endParaRPr lang="da-DK" sz="1200" b="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SLIC –  Senior</a:t>
            </a:r>
            <a:r>
              <a:rPr lang="en-US" baseline="0" dirty="0">
                <a:solidFill>
                  <a:schemeClr val="bg1"/>
                </a:solidFill>
              </a:rPr>
              <a:t> </a:t>
            </a:r>
            <a:r>
              <a:rPr lang="en-US" baseline="0" dirty="0" err="1">
                <a:solidFill>
                  <a:schemeClr val="bg1"/>
                </a:solidFill>
              </a:rPr>
              <a:t>Labour</a:t>
            </a:r>
            <a:r>
              <a:rPr lang="en-US" baseline="0" dirty="0">
                <a:solidFill>
                  <a:schemeClr val="bg1"/>
                </a:solidFill>
              </a:rPr>
              <a:t> Inspectors´ Committee. Principles for </a:t>
            </a:r>
            <a:r>
              <a:rPr lang="en-US" baseline="0" dirty="0" err="1">
                <a:solidFill>
                  <a:schemeClr val="bg1"/>
                </a:solidFill>
              </a:rPr>
              <a:t>Labour</a:t>
            </a:r>
            <a:r>
              <a:rPr lang="en-US" baseline="0" dirty="0">
                <a:solidFill>
                  <a:schemeClr val="bg1"/>
                </a:solidFill>
              </a:rPr>
              <a:t> Inspectors. With Regard to Diversity-Sensitive Risk Assessment, Particularly as regards Age, Gender and other demographic characteristics. Non-binding publication for EU </a:t>
            </a:r>
            <a:r>
              <a:rPr lang="en-US" baseline="0" dirty="0" err="1">
                <a:solidFill>
                  <a:schemeClr val="bg1"/>
                </a:solidFill>
              </a:rPr>
              <a:t>Labour</a:t>
            </a:r>
            <a:r>
              <a:rPr lang="en-US" baseline="0" dirty="0">
                <a:solidFill>
                  <a:schemeClr val="bg1"/>
                </a:solidFill>
              </a:rPr>
              <a:t> Inspectors.</a:t>
            </a:r>
            <a:endParaRPr lang="en-GB" sz="1200" u="none" kern="1200" baseline="0" dirty="0">
              <a:solidFill>
                <a:schemeClr val="tx1"/>
              </a:solidFill>
              <a:effectLst/>
              <a:latin typeface="+mn-lt"/>
              <a:ea typeface="+mn-ea"/>
              <a:cs typeface="+mn-cs"/>
              <a:hlinkClick r:id="rId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hlinkClick r:id="rId4"/>
              </a:rPr>
              <a:t>https://circabc.europa.eu/ui/group/fea534f4-2590-4490-bca6-504782b47c79/library/341d5e56-dc0c-41ce-ba77-be660f3cf810/details</a:t>
            </a:r>
            <a:r>
              <a:rPr lang="en-GB" sz="1200" kern="1200" dirty="0">
                <a:solidFill>
                  <a:schemeClr val="tx1"/>
                </a:solidFill>
                <a:effectLst/>
                <a:latin typeface="+mn-lt"/>
                <a:ea typeface="+mn-ea"/>
                <a:cs typeface="+mn-cs"/>
              </a:rPr>
              <a:t> </a:t>
            </a:r>
          </a:p>
          <a:p>
            <a:r>
              <a:rPr lang="en-US" dirty="0">
                <a:solidFill>
                  <a:schemeClr val="bg1"/>
                </a:solidFill>
              </a:rPr>
              <a:t>EU-OSHA – European Agency for Safety and Health at Work. Including gender issues in risk assessment. Facts 43. </a:t>
            </a:r>
            <a:r>
              <a:rPr lang="da-DK" sz="1200" kern="1200" dirty="0">
                <a:solidFill>
                  <a:schemeClr val="tx1"/>
                </a:solidFill>
                <a:effectLst/>
                <a:latin typeface="+mn-lt"/>
                <a:ea typeface="+mn-ea"/>
                <a:cs typeface="+mn-cs"/>
              </a:rPr>
              <a:t>https://osha.europa.eu/en/publications/factsheet-43-including-gender-issues-risk-assessment</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13</a:t>
            </a:fld>
            <a:endParaRPr lang="en-GB"/>
          </a:p>
        </p:txBody>
      </p:sp>
    </p:spTree>
    <p:extLst>
      <p:ext uri="{BB962C8B-B14F-4D97-AF65-F5344CB8AC3E}">
        <p14:creationId xmlns="" xmlns:p14="http://schemas.microsoft.com/office/powerpoint/2010/main" val="4175370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15</a:t>
            </a:fld>
            <a:endParaRPr lang="en-GB"/>
          </a:p>
        </p:txBody>
      </p:sp>
    </p:spTree>
    <p:extLst>
      <p:ext uri="{BB962C8B-B14F-4D97-AF65-F5344CB8AC3E}">
        <p14:creationId xmlns="" xmlns:p14="http://schemas.microsoft.com/office/powerpoint/2010/main" val="2751274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 Fact Sheets: How to Adjust Office Chairs. </a:t>
            </a:r>
            <a:r>
              <a:rPr lang="en-GB" sz="1200" u="sng" dirty="0">
                <a:hlinkClick r:id="rId3"/>
              </a:rPr>
              <a:t>https://www.ccohs.ca/oshanswers/ergonomics/office/chair_adjusting.html</a:t>
            </a:r>
            <a:r>
              <a:rPr lang="en-GB"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Institute for Work &amp; Health. Setting up a temporary home office. </a:t>
            </a:r>
            <a:r>
              <a:rPr lang="en-GB" sz="1200" u="sng" dirty="0">
                <a:hlinkClick r:id="rId4"/>
              </a:rPr>
              <a:t>https://www.iwh.on.ca/newsletters/at-work/100/setting-up-temporary-home-office?utm_source=iwhnews&amp;utm_medium=email&amp;utm_campaign=iwhnews-2020-04</a:t>
            </a:r>
            <a:r>
              <a:rPr lang="en-GB"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16</a:t>
            </a:fld>
            <a:endParaRPr lang="en-GB"/>
          </a:p>
        </p:txBody>
      </p:sp>
    </p:spTree>
    <p:extLst>
      <p:ext uri="{BB962C8B-B14F-4D97-AF65-F5344CB8AC3E}">
        <p14:creationId xmlns="" xmlns:p14="http://schemas.microsoft.com/office/powerpoint/2010/main" val="38671340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17</a:t>
            </a:fld>
            <a:endParaRPr lang="en-GB"/>
          </a:p>
        </p:txBody>
      </p:sp>
    </p:spTree>
    <p:extLst>
      <p:ext uri="{BB962C8B-B14F-4D97-AF65-F5344CB8AC3E}">
        <p14:creationId xmlns="" xmlns:p14="http://schemas.microsoft.com/office/powerpoint/2010/main" val="1500033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Monitors and Display Colours.  </a:t>
            </a:r>
            <a:r>
              <a:rPr lang="en-GB" sz="1200" u="sng" kern="1200" dirty="0">
                <a:solidFill>
                  <a:schemeClr val="tx1"/>
                </a:solidFill>
                <a:effectLst/>
                <a:latin typeface="+mn-lt"/>
                <a:ea typeface="+mn-ea"/>
                <a:cs typeface="+mn-cs"/>
                <a:hlinkClick r:id="rId3"/>
              </a:rPr>
              <a:t>https://www.ccohs.ca/oshanswers/ergonomics/office/vdtcolor.html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18</a:t>
            </a:fld>
            <a:endParaRPr lang="en-GB"/>
          </a:p>
        </p:txBody>
      </p:sp>
    </p:spTree>
    <p:extLst>
      <p:ext uri="{BB962C8B-B14F-4D97-AF65-F5344CB8AC3E}">
        <p14:creationId xmlns="" xmlns:p14="http://schemas.microsoft.com/office/powerpoint/2010/main" val="21924295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Canadian Centre for Occupational Health and Safety. OSH Answers Fact Sheets. Computer Mouse – Selection and Use. </a:t>
            </a:r>
            <a:r>
              <a:rPr lang="en-GB" sz="1200" u="sng" kern="1200" dirty="0">
                <a:solidFill>
                  <a:schemeClr val="tx1"/>
                </a:solidFill>
                <a:effectLst/>
                <a:latin typeface="+mn-lt"/>
                <a:ea typeface="+mn-ea"/>
                <a:cs typeface="+mn-cs"/>
                <a:hlinkClick r:id="rId3"/>
              </a:rPr>
              <a:t>https://www.ccohs.ca/oshanswers/ergonomics/office/mouse/mouse_selection.html</a:t>
            </a:r>
            <a:r>
              <a:rPr lang="en-GB" sz="1200" kern="1200" dirty="0">
                <a:solidFill>
                  <a:schemeClr val="tx1"/>
                </a:solidFill>
                <a:effectLst/>
                <a:latin typeface="+mn-lt"/>
                <a:ea typeface="+mn-ea"/>
                <a:cs typeface="+mn-cs"/>
              </a:rPr>
              <a:t>. </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19</a:t>
            </a:fld>
            <a:endParaRPr lang="en-GB"/>
          </a:p>
        </p:txBody>
      </p:sp>
    </p:spTree>
    <p:extLst>
      <p:ext uri="{BB962C8B-B14F-4D97-AF65-F5344CB8AC3E}">
        <p14:creationId xmlns="" xmlns:p14="http://schemas.microsoft.com/office/powerpoint/2010/main" val="818095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20</a:t>
            </a:fld>
            <a:endParaRPr lang="en-GB"/>
          </a:p>
        </p:txBody>
      </p:sp>
    </p:spTree>
    <p:extLst>
      <p:ext uri="{BB962C8B-B14F-4D97-AF65-F5344CB8AC3E}">
        <p14:creationId xmlns="" xmlns:p14="http://schemas.microsoft.com/office/powerpoint/2010/main" val="3344520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t>Canadian Centre for Occupational Health and Safety. OSH Answers Fact Sheets. Lighting Ergonomics – General. </a:t>
            </a:r>
            <a:r>
              <a:rPr lang="en-GB" sz="1200" u="sng" dirty="0">
                <a:hlinkClick r:id="rId3"/>
              </a:rPr>
              <a:t>https://www.ccohs.ca/oshanswers/ergonomics/lighting_general.html</a:t>
            </a:r>
            <a:r>
              <a:rPr lang="en-GB" sz="1200" dirty="0"/>
              <a:t>. </a:t>
            </a:r>
          </a:p>
          <a:p>
            <a:r>
              <a:rPr lang="en-US" dirty="0">
                <a:solidFill>
                  <a:schemeClr val="bg1"/>
                </a:solidFill>
              </a:rPr>
              <a:t>EU-OSHA – European Agency for Safety and Health at Work,</a:t>
            </a:r>
            <a:r>
              <a:rPr lang="en-GB" sz="1200" dirty="0"/>
              <a:t> Lighting. </a:t>
            </a:r>
            <a:r>
              <a:rPr lang="fr-FR" sz="1200" u="sng" dirty="0">
                <a:hlinkClick r:id="rId4"/>
              </a:rPr>
              <a:t>https://oshwiki.eu/wiki/Lighting</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21</a:t>
            </a:fld>
            <a:endParaRPr lang="en-GB"/>
          </a:p>
        </p:txBody>
      </p:sp>
    </p:spTree>
    <p:extLst>
      <p:ext uri="{BB962C8B-B14F-4D97-AF65-F5344CB8AC3E}">
        <p14:creationId xmlns="" xmlns:p14="http://schemas.microsoft.com/office/powerpoint/2010/main" val="2911572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Thermal Comfort for Office Work. </a:t>
            </a:r>
            <a:r>
              <a:rPr lang="en-GB" sz="1200" u="sng" dirty="0">
                <a:hlinkClick r:id="rId3"/>
              </a:rPr>
              <a:t>https://www.ccohs.ca/oshanswers/phys_agents/thermal_comfort.html</a:t>
            </a:r>
            <a:r>
              <a:rPr lang="en-GB" sz="1200"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22</a:t>
            </a:fld>
            <a:endParaRPr lang="en-GB"/>
          </a:p>
        </p:txBody>
      </p:sp>
    </p:spTree>
    <p:extLst>
      <p:ext uri="{BB962C8B-B14F-4D97-AF65-F5344CB8AC3E}">
        <p14:creationId xmlns="" xmlns:p14="http://schemas.microsoft.com/office/powerpoint/2010/main" val="42293427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23</a:t>
            </a:fld>
            <a:endParaRPr lang="en-GB"/>
          </a:p>
        </p:txBody>
      </p:sp>
    </p:spTree>
    <p:extLst>
      <p:ext uri="{BB962C8B-B14F-4D97-AF65-F5344CB8AC3E}">
        <p14:creationId xmlns="" xmlns:p14="http://schemas.microsoft.com/office/powerpoint/2010/main" val="2022841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en-GB" sz="1200" baseline="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24</a:t>
            </a:fld>
            <a:endParaRPr lang="en-GB"/>
          </a:p>
        </p:txBody>
      </p:sp>
    </p:spTree>
    <p:extLst>
      <p:ext uri="{BB962C8B-B14F-4D97-AF65-F5344CB8AC3E}">
        <p14:creationId xmlns="" xmlns:p14="http://schemas.microsoft.com/office/powerpoint/2010/main" val="4033651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3"/>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4"/>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25</a:t>
            </a:fld>
            <a:endParaRPr lang="en-GB"/>
          </a:p>
        </p:txBody>
      </p:sp>
    </p:spTree>
    <p:extLst>
      <p:ext uri="{BB962C8B-B14F-4D97-AF65-F5344CB8AC3E}">
        <p14:creationId xmlns="" xmlns:p14="http://schemas.microsoft.com/office/powerpoint/2010/main" val="2636576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Canadian Centre for Occupational Health and Safety. OSH Answers Fact Sheets. Stretching – At the Workstation. </a:t>
            </a:r>
            <a:r>
              <a:rPr lang="en-GB" sz="1200" u="sng" dirty="0">
                <a:hlinkClick r:id="rId3"/>
              </a:rPr>
              <a:t>https://www.ccohs.ca/oshanswers/ergonomics/office/stretching.html</a:t>
            </a:r>
            <a:r>
              <a:rPr lang="en-GB" sz="1200" dirty="0"/>
              <a:t>.</a:t>
            </a:r>
          </a:p>
          <a:p>
            <a:r>
              <a:rPr lang="en-US" dirty="0">
                <a:solidFill>
                  <a:schemeClr val="bg1"/>
                </a:solidFill>
              </a:rPr>
              <a:t>EU-OSHA – European Agency for Safety and Health at Work.</a:t>
            </a:r>
            <a:r>
              <a:rPr lang="en-US" baseline="0" dirty="0">
                <a:solidFill>
                  <a:schemeClr val="bg1"/>
                </a:solidFill>
              </a:rPr>
              <a:t> </a:t>
            </a:r>
            <a:r>
              <a:rPr lang="en-GB" sz="1200" dirty="0"/>
              <a:t>Promoting moving and exercise at work to avoid prolonged standing and sitting. </a:t>
            </a:r>
            <a:r>
              <a:rPr lang="fr-FR" sz="1200" u="sng" kern="1200" dirty="0">
                <a:solidFill>
                  <a:schemeClr val="tx1"/>
                </a:solidFill>
                <a:effectLst/>
                <a:latin typeface="+mn-lt"/>
                <a:ea typeface="+mn-ea"/>
                <a:cs typeface="+mn-cs"/>
                <a:hlinkClick r:id="rId4"/>
              </a:rPr>
              <a:t>https://oshwiki.eu/wiki/Promoting_moving_and_exercise_at_work_to_avoid_prolonged_standing_and_sitting</a:t>
            </a:r>
            <a:r>
              <a:rPr lang="fr-FR" sz="1200" u="sng"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EU-OSHA – European Agency for Safety and Health at Work.</a:t>
            </a:r>
            <a:r>
              <a:rPr lang="en-US" baseline="0" dirty="0">
                <a:solidFill>
                  <a:schemeClr val="bg1"/>
                </a:solidFill>
              </a:rPr>
              <a:t> </a:t>
            </a:r>
            <a:r>
              <a:rPr lang="en-GB" sz="1200" dirty="0"/>
              <a:t>Recommendations</a:t>
            </a:r>
            <a:r>
              <a:rPr lang="en-GB" sz="1200" baseline="0" dirty="0"/>
              <a:t> and interventions to decrease physical inactivity at work</a:t>
            </a:r>
            <a:r>
              <a:rPr lang="en-GB" sz="1200" dirty="0"/>
              <a:t>. </a:t>
            </a:r>
            <a:r>
              <a:rPr lang="fr-FR" sz="1200" u="sng" kern="1200" dirty="0">
                <a:solidFill>
                  <a:schemeClr val="tx1"/>
                </a:solidFill>
                <a:effectLst/>
                <a:latin typeface="+mn-lt"/>
                <a:ea typeface="+mn-ea"/>
                <a:cs typeface="+mn-cs"/>
                <a:hlinkClick r:id="rId5"/>
              </a:rPr>
              <a:t>https://oshwiki.eu/wiki/Recommendations_and_interventions_to_decrease_physical_inactivity_at_work</a:t>
            </a:r>
            <a:r>
              <a:rPr lang="fr-FR"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26</a:t>
            </a:fld>
            <a:endParaRPr lang="en-GB"/>
          </a:p>
        </p:txBody>
      </p:sp>
    </p:spTree>
    <p:extLst>
      <p:ext uri="{BB962C8B-B14F-4D97-AF65-F5344CB8AC3E}">
        <p14:creationId xmlns="" xmlns:p14="http://schemas.microsoft.com/office/powerpoint/2010/main" val="26736634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Work-life balance – Managing the interface between family and working life. </a:t>
            </a:r>
            <a:r>
              <a:rPr lang="en-GB" dirty="0"/>
              <a:t> </a:t>
            </a:r>
            <a:r>
              <a:rPr lang="fr-FR" u="sng" dirty="0">
                <a:hlinkClick r:id="rId3"/>
              </a:rPr>
              <a:t>https://oshwiki.eu/wiki/Work-life_balance_%E2%80%93_Managing_the_interface_between_family_and_working_life</a:t>
            </a:r>
            <a:r>
              <a:rPr lang="en-GB" dirty="0"/>
              <a:t>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27</a:t>
            </a:fld>
            <a:endParaRPr lang="en-GB"/>
          </a:p>
        </p:txBody>
      </p:sp>
    </p:spTree>
    <p:extLst>
      <p:ext uri="{BB962C8B-B14F-4D97-AF65-F5344CB8AC3E}">
        <p14:creationId xmlns="" xmlns:p14="http://schemas.microsoft.com/office/powerpoint/2010/main" val="30228906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28</a:t>
            </a:fld>
            <a:endParaRPr lang="en-GB"/>
          </a:p>
        </p:txBody>
      </p:sp>
    </p:spTree>
    <p:extLst>
      <p:ext uri="{BB962C8B-B14F-4D97-AF65-F5344CB8AC3E}">
        <p14:creationId xmlns="" xmlns:p14="http://schemas.microsoft.com/office/powerpoint/2010/main" val="3643575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EU-OSHA</a:t>
            </a:r>
            <a:r>
              <a:rPr lang="en-GB" baseline="0" dirty="0"/>
              <a:t> </a:t>
            </a:r>
            <a:r>
              <a:rPr lang="en-US" dirty="0">
                <a:solidFill>
                  <a:schemeClr val="bg1"/>
                </a:solidFill>
              </a:rPr>
              <a:t>– European Agency for Safety and Health at Work.</a:t>
            </a:r>
            <a:r>
              <a:rPr lang="en-US" baseline="0" dirty="0">
                <a:solidFill>
                  <a:schemeClr val="bg1"/>
                </a:solidFill>
              </a:rPr>
              <a:t> Practical tips to make home-based telework as healthy, safe and effective as possible.</a:t>
            </a:r>
            <a:r>
              <a:rPr lang="en-GB" baseline="0" dirty="0"/>
              <a:t> </a:t>
            </a:r>
            <a:r>
              <a:rPr lang="en-GB" dirty="0"/>
              <a:t>https://oshwiki.eu/wiki/Practical_tips_to_make_home-based_telework_as_healthy,_safe_and_effective_as_possible </a:t>
            </a: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29</a:t>
            </a:fld>
            <a:endParaRPr lang="en-GB"/>
          </a:p>
        </p:txBody>
      </p:sp>
    </p:spTree>
    <p:extLst>
      <p:ext uri="{BB962C8B-B14F-4D97-AF65-F5344CB8AC3E}">
        <p14:creationId xmlns="" xmlns:p14="http://schemas.microsoft.com/office/powerpoint/2010/main" val="26340712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30</a:t>
            </a:fld>
            <a:endParaRPr lang="en-GB"/>
          </a:p>
        </p:txBody>
      </p:sp>
    </p:spTree>
    <p:extLst>
      <p:ext uri="{BB962C8B-B14F-4D97-AF65-F5344CB8AC3E}">
        <p14:creationId xmlns="" xmlns:p14="http://schemas.microsoft.com/office/powerpoint/2010/main" val="486266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it-IT" sz="1200" b="0" dirty="0">
                <a:solidFill>
                  <a:srgbClr val="ACC700"/>
                </a:solidFill>
              </a:rPr>
              <a:t>© European Agency for Safety and Health at Work, 2020</a:t>
            </a:r>
          </a:p>
          <a:p>
            <a:pPr marL="0" indent="0">
              <a:buNone/>
            </a:pPr>
            <a:r>
              <a:rPr lang="it-IT" sz="1200" b="0" dirty="0">
                <a:solidFill>
                  <a:srgbClr val="ACC700"/>
                </a:solidFill>
              </a:rPr>
              <a:t>Reproduction is authorised provided the source is acknowledged.</a:t>
            </a:r>
          </a:p>
          <a:p>
            <a:pPr marL="0" indent="0">
              <a:buNone/>
            </a:pPr>
            <a:r>
              <a:rPr lang="it-IT" sz="1200" b="0" dirty="0">
                <a:solidFill>
                  <a:srgbClr val="ACC700"/>
                </a:solidFill>
              </a:rPr>
              <a:t>For any use or reproduction of photos or other material that is not under the copyright of EU-OSHA, permission must be sought directly from the copyright holders.</a:t>
            </a:r>
          </a:p>
          <a:p>
            <a:endParaRPr lang="fr-FR" dirty="0"/>
          </a:p>
        </p:txBody>
      </p:sp>
      <p:sp>
        <p:nvSpPr>
          <p:cNvPr id="4" name="Slide Number Placeholder 3"/>
          <p:cNvSpPr>
            <a:spLocks noGrp="1"/>
          </p:cNvSpPr>
          <p:nvPr>
            <p:ph type="sldNum" sz="quarter" idx="10"/>
          </p:nvPr>
        </p:nvSpPr>
        <p:spPr/>
        <p:txBody>
          <a:bodyPr/>
          <a:lstStyle/>
          <a:p>
            <a:fld id="{493DD4C7-C698-4A80-B76C-A9FD89019653}" type="slidenum">
              <a:rPr lang="en-GB" smtClean="0"/>
              <a:pPr/>
              <a:t>31</a:t>
            </a:fld>
            <a:endParaRPr lang="en-GB"/>
          </a:p>
        </p:txBody>
      </p:sp>
    </p:spTree>
    <p:extLst>
      <p:ext uri="{BB962C8B-B14F-4D97-AF65-F5344CB8AC3E}">
        <p14:creationId xmlns="" xmlns:p14="http://schemas.microsoft.com/office/powerpoint/2010/main" val="198620645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file://localhost/Volumes/XRAID/Equipo%20Rojo/EU-OSHA/18-0115%20PPT%20templates%20update/PNG/FONDO-PORTADA-PATRON-EUOSHA-2011-16-9.png" TargetMode="External"/><Relationship Id="rId7"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descr="/Volumes/XRAID/Equipo Rojo/EU-OSHA/18-0115 PPT templates update/PNG/FONDO-PORTADA-PATRON-EUOSHA-2011-16-9.png"/>
          <p:cNvPicPr>
            <a:picLocks noChangeAspect="1"/>
          </p:cNvPicPr>
          <p:nvPr/>
        </p:nvPicPr>
        <p:blipFill>
          <a:blip r:embed="rId2" r:link="rId3" cstate="print">
            <a:extLst>
              <a:ext uri="{28A0092B-C50C-407E-A947-70E740481C1C}">
                <a14:useLocalDpi xmlns=""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1800" b="1" i="0" cap="none" baseline="0"/>
            </a:lvl1pPr>
          </a:lstStyle>
          <a:p>
            <a:r>
              <a:rPr lang="en-GB" dirty="0"/>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pic>
        <p:nvPicPr>
          <p:cNvPr id="7" name="Bild 2" descr="111004_EU-OSHA_PPT_Corporate logo.png"/>
          <p:cNvPicPr>
            <a:picLocks noChangeAspect="1"/>
          </p:cNvPicPr>
          <p:nvPr/>
        </p:nvPicPr>
        <p:blipFill>
          <a:blip r:embed="rId4" cstate="print"/>
          <a:srcRect/>
          <a:stretch>
            <a:fillRect/>
          </a:stretch>
        </p:blipFill>
        <p:spPr bwMode="auto">
          <a:xfrm>
            <a:off x="444503" y="4131470"/>
            <a:ext cx="959147" cy="542925"/>
          </a:xfrm>
          <a:prstGeom prst="rect">
            <a:avLst/>
          </a:prstGeom>
          <a:noFill/>
          <a:ln w="9525">
            <a:noFill/>
            <a:miter lim="800000"/>
            <a:headEnd/>
            <a:tailEnd/>
          </a:ln>
        </p:spPr>
      </p:pic>
      <p:sp>
        <p:nvSpPr>
          <p:cNvPr id="10"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pic>
        <p:nvPicPr>
          <p:cNvPr id="17" name="Bild 4" descr="111004_EU-OSHA_PPT_EU logo.png"/>
          <p:cNvPicPr>
            <a:picLocks noChangeAspect="1"/>
          </p:cNvPicPr>
          <p:nvPr/>
        </p:nvPicPr>
        <p:blipFill>
          <a:blip r:embed="rId5" cstate="print"/>
          <a:srcRect/>
          <a:stretch>
            <a:fillRect/>
          </a:stretch>
        </p:blipFill>
        <p:spPr bwMode="auto">
          <a:xfrm>
            <a:off x="4275138" y="4431507"/>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6" cstate="print"/>
          <a:srcRect/>
          <a:stretch>
            <a:fillRect/>
          </a:stretch>
        </p:blipFill>
        <p:spPr bwMode="auto">
          <a:xfrm>
            <a:off x="7596338" y="4212432"/>
            <a:ext cx="507853" cy="475060"/>
          </a:xfrm>
          <a:prstGeom prst="rect">
            <a:avLst/>
          </a:prstGeom>
          <a:noFill/>
          <a:ln w="9525">
            <a:noFill/>
            <a:miter lim="800000"/>
            <a:headEnd/>
            <a:tailEnd/>
          </a:ln>
        </p:spPr>
      </p:pic>
      <p:pic>
        <p:nvPicPr>
          <p:cNvPr id="15" name="Picture 14"/>
          <p:cNvPicPr>
            <a:picLocks noChangeAspect="1"/>
          </p:cNvPicPr>
          <p:nvPr userDrawn="1"/>
        </p:nvPicPr>
        <p:blipFill>
          <a:blip r:embed="rId7" cstate="print">
            <a:extLst>
              <a:ext uri="{28A0092B-C50C-407E-A947-70E740481C1C}">
                <a14:useLocalDpi xmlns="" xmlns:a14="http://schemas.microsoft.com/office/drawing/2010/main" val="0"/>
              </a:ext>
            </a:extLst>
          </a:blip>
          <a:stretch>
            <a:fillRect/>
          </a:stretch>
        </p:blipFill>
        <p:spPr>
          <a:xfrm>
            <a:off x="8442512" y="-34497"/>
            <a:ext cx="694508" cy="5209298"/>
          </a:xfrm>
          <a:prstGeom prst="rect">
            <a:avLst/>
          </a:prstGeom>
        </p:spPr>
      </p:pic>
      <p:pic>
        <p:nvPicPr>
          <p:cNvPr id="4" name="Picture 3"/>
          <p:cNvPicPr>
            <a:picLocks noChangeAspect="1"/>
          </p:cNvPicPr>
          <p:nvPr userDrawn="1"/>
        </p:nvPicPr>
        <p:blipFill>
          <a:blip r:embed="rId8" cstate="print">
            <a:extLst>
              <a:ext uri="{28A0092B-C50C-407E-A947-70E740481C1C}">
                <a14:useLocalDpi xmlns="" xmlns:a14="http://schemas.microsoft.com/office/drawing/2010/main" val="0"/>
              </a:ext>
            </a:extLst>
          </a:blip>
          <a:stretch>
            <a:fillRect/>
          </a:stretch>
        </p:blipFill>
        <p:spPr>
          <a:xfrm>
            <a:off x="-36012" y="14364"/>
            <a:ext cx="9144000" cy="5143500"/>
          </a:xfrm>
          <a:prstGeom prst="rect">
            <a:avLst/>
          </a:prstGeom>
        </p:spPr>
      </p:pic>
      <p:pic>
        <p:nvPicPr>
          <p:cNvPr id="12" name="Picture 11"/>
          <p:cNvPicPr>
            <a:picLocks noChangeAspect="1"/>
          </p:cNvPicPr>
          <p:nvPr userDrawn="1"/>
        </p:nvPicPr>
        <p:blipFill>
          <a:blip r:embed="rId7" cstate="print">
            <a:extLst>
              <a:ext uri="{28A0092B-C50C-407E-A947-70E740481C1C}">
                <a14:useLocalDpi xmlns="" xmlns:a14="http://schemas.microsoft.com/office/drawing/2010/main" val="0"/>
              </a:ext>
            </a:extLst>
          </a:blip>
          <a:stretch>
            <a:fillRect/>
          </a:stretch>
        </p:blipFill>
        <p:spPr>
          <a:xfrm>
            <a:off x="8442512" y="1"/>
            <a:ext cx="694508" cy="5209298"/>
          </a:xfrm>
          <a:prstGeom prst="rect">
            <a:avLst/>
          </a:prstGeom>
        </p:spPr>
      </p:pic>
      <p:pic>
        <p:nvPicPr>
          <p:cNvPr id="3" name="Picture 2"/>
          <p:cNvPicPr>
            <a:picLocks noChangeAspect="1"/>
          </p:cNvPicPr>
          <p:nvPr userDrawn="1"/>
        </p:nvPicPr>
        <p:blipFill rotWithShape="1">
          <a:blip r:embed="rId9" cstate="print">
            <a:extLst>
              <a:ext uri="{28A0092B-C50C-407E-A947-70E740481C1C}">
                <a14:useLocalDpi xmlns="" xmlns:a14="http://schemas.microsoft.com/office/drawing/2010/main" val="0"/>
              </a:ext>
            </a:extLst>
          </a:blip>
          <a:srcRect l="81899" r="7864"/>
          <a:stretch/>
        </p:blipFill>
        <p:spPr>
          <a:xfrm>
            <a:off x="8244408" y="0"/>
            <a:ext cx="936104" cy="5143500"/>
          </a:xfrm>
          <a:prstGeom prst="rect">
            <a:avLst/>
          </a:prstGeom>
        </p:spPr>
      </p:pic>
      <p:pic>
        <p:nvPicPr>
          <p:cNvPr id="6" name="Picture 5">
            <a:extLst>
              <a:ext uri="{FF2B5EF4-FFF2-40B4-BE49-F238E27FC236}">
                <a16:creationId xmlns="" xmlns:a16="http://schemas.microsoft.com/office/drawing/2014/main" id="{00EC572F-BD10-4331-B288-7652FA030232}"/>
              </a:ext>
            </a:extLst>
          </p:cNvPr>
          <p:cNvPicPr>
            <a:picLocks noChangeAspect="1"/>
          </p:cNvPicPr>
          <p:nvPr userDrawn="1"/>
        </p:nvPicPr>
        <p:blipFill>
          <a:blip r:embed="rId10" cstate="print"/>
          <a:stretch>
            <a:fillRect/>
          </a:stretch>
        </p:blipFill>
        <p:spPr>
          <a:xfrm>
            <a:off x="352181" y="4131470"/>
            <a:ext cx="1051469" cy="645523"/>
          </a:xfrm>
          <a:prstGeom prst="rect">
            <a:avLst/>
          </a:prstGeom>
        </p:spPr>
      </p:pic>
    </p:spTree>
    <p:extLst>
      <p:ext uri="{BB962C8B-B14F-4D97-AF65-F5344CB8AC3E}">
        <p14:creationId xmlns="" xmlns:p14="http://schemas.microsoft.com/office/powerpoint/2010/main" val="1244461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 xmlns:p14="http://schemas.microsoft.com/office/powerpoint/2010/main" val="379196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descr="/Volumes/XRAID/Equipo Rojo/EU-OSHA/18-0115 PPT templates update/PNG/FONDO-PORTADA-PATRON-EUOSHA-2011-16-9.png"/>
          <p:cNvPicPr>
            <a:picLocks noChangeAspect="1"/>
          </p:cNvPicPr>
          <p:nvPr userDrawn="1"/>
        </p:nvPicPr>
        <p:blipFill>
          <a:blip r:embed="rId2" r:link="rId3" cstate="print">
            <a:extLst>
              <a:ext uri="{28A0092B-C50C-407E-A947-70E740481C1C}">
                <a14:useLocalDpi xmlns="" xmlns:a14="http://schemas.microsoft.com/office/drawing/2010/main" val="0"/>
              </a:ext>
            </a:extLst>
          </a:blip>
          <a:stretch>
            <a:fillRect/>
          </a:stretch>
        </p:blipFill>
        <p:spPr>
          <a:xfrm>
            <a:off x="0" y="0"/>
            <a:ext cx="9144000" cy="5145024"/>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1800" baseline="0"/>
            </a:lvl1pPr>
          </a:lstStyle>
          <a:p>
            <a:r>
              <a:rPr lang="en-GB" dirty="0"/>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013" baseline="0">
                <a:solidFill>
                  <a:schemeClr val="tx2"/>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dirty="0"/>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788" dirty="0"/>
          </a:p>
        </p:txBody>
      </p:sp>
      <p:sp>
        <p:nvSpPr>
          <p:cNvPr id="9" name="Textplatzhalter 2"/>
          <p:cNvSpPr txBox="1">
            <a:spLocks/>
          </p:cNvSpPr>
          <p:nvPr/>
        </p:nvSpPr>
        <p:spPr>
          <a:xfrm>
            <a:off x="450853" y="4816801"/>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506" dirty="0"/>
              <a:t>Safety and health at work is everyone’s concern. It’s good for you. It’s good for business.</a:t>
            </a:r>
          </a:p>
        </p:txBody>
      </p:sp>
      <p:pic>
        <p:nvPicPr>
          <p:cNvPr id="11" name="Bild 2" descr="111004_EU-OSHA_PPT_Corporate logo.png"/>
          <p:cNvPicPr>
            <a:picLocks noChangeAspect="1"/>
          </p:cNvPicPr>
          <p:nvPr/>
        </p:nvPicPr>
        <p:blipFill>
          <a:blip r:embed="rId4" cstate="print"/>
          <a:srcRect/>
          <a:stretch>
            <a:fillRect/>
          </a:stretch>
        </p:blipFill>
        <p:spPr bwMode="auto">
          <a:xfrm>
            <a:off x="444503" y="4131470"/>
            <a:ext cx="1031155" cy="542925"/>
          </a:xfrm>
          <a:prstGeom prst="rect">
            <a:avLst/>
          </a:prstGeom>
          <a:noFill/>
          <a:ln w="9525">
            <a:noFill/>
            <a:miter lim="800000"/>
            <a:headEnd/>
            <a:tailEnd/>
          </a:ln>
        </p:spPr>
      </p:pic>
      <p:pic>
        <p:nvPicPr>
          <p:cNvPr id="12" name="Bild 4" descr="111004_EU-OSHA_PPT_EU logo.png"/>
          <p:cNvPicPr>
            <a:picLocks noChangeAspect="1"/>
          </p:cNvPicPr>
          <p:nvPr/>
        </p:nvPicPr>
        <p:blipFill>
          <a:blip r:embed="rId5" cstate="print"/>
          <a:srcRect/>
          <a:stretch>
            <a:fillRect/>
          </a:stretch>
        </p:blipFill>
        <p:spPr bwMode="auto">
          <a:xfrm>
            <a:off x="4275138" y="4431507"/>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6" cstate="print"/>
          <a:srcRect/>
          <a:stretch>
            <a:fillRect/>
          </a:stretch>
        </p:blipFill>
        <p:spPr bwMode="auto">
          <a:xfrm>
            <a:off x="7596338" y="4212432"/>
            <a:ext cx="507853" cy="475060"/>
          </a:xfrm>
          <a:prstGeom prst="rect">
            <a:avLst/>
          </a:prstGeom>
          <a:noFill/>
          <a:ln w="9525">
            <a:noFill/>
            <a:miter lim="800000"/>
            <a:headEnd/>
            <a:tailEnd/>
          </a:ln>
        </p:spPr>
      </p:pic>
    </p:spTree>
    <p:extLst>
      <p:ext uri="{BB962C8B-B14F-4D97-AF65-F5344CB8AC3E}">
        <p14:creationId xmlns="" xmlns:p14="http://schemas.microsoft.com/office/powerpoint/2010/main" val="3030196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dirty="0"/>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 xmlns:p14="http://schemas.microsoft.com/office/powerpoint/2010/main" val="1457139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dirty="0"/>
              <a:t>Click to edit Master title style</a:t>
            </a:r>
            <a:endParaRPr lang="en-US" dirty="0"/>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125" b="0" baseline="0"/>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 xmlns:p14="http://schemas.microsoft.com/office/powerpoint/2010/main" val="1538356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Tree>
    <p:extLst>
      <p:ext uri="{BB962C8B-B14F-4D97-AF65-F5344CB8AC3E}">
        <p14:creationId xmlns="" xmlns:p14="http://schemas.microsoft.com/office/powerpoint/2010/main" val="3793079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2925211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350" b="1" i="0" baseline="0"/>
            </a:lvl1pPr>
          </a:lstStyle>
          <a:p>
            <a:r>
              <a:rPr lang="en-GB"/>
              <a:t>Click to edit Master title style</a:t>
            </a:r>
            <a:endParaRPr lang="en-US" dirty="0"/>
          </a:p>
        </p:txBody>
      </p:sp>
      <p:sp>
        <p:nvSpPr>
          <p:cNvPr id="3" name="Content Placeholder 2"/>
          <p:cNvSpPr>
            <a:spLocks noGrp="1"/>
          </p:cNvSpPr>
          <p:nvPr>
            <p:ph idx="1"/>
          </p:nvPr>
        </p:nvSpPr>
        <p:spPr>
          <a:xfrm>
            <a:off x="3690003" y="837000"/>
            <a:ext cx="4279869" cy="3645000"/>
          </a:xfrm>
        </p:spPr>
        <p:txBody>
          <a:bodyPr>
            <a:normAutofit/>
          </a:bodyPr>
          <a:lstStyle>
            <a:lvl5pPr>
              <a:defRPr/>
            </a:lvl5pPr>
            <a:lvl6pPr marL="1414463" indent="-128588">
              <a:buClr>
                <a:schemeClr val="tx2"/>
              </a:buClr>
              <a:buSzPct val="101000"/>
              <a:buFont typeface="Courier New" pitchFamily="49" charset="0"/>
              <a:buChar char="o"/>
              <a:defRPr sz="675"/>
            </a:lvl6pPr>
            <a:lvl7pPr marL="1671638" indent="-128588">
              <a:buClr>
                <a:schemeClr val="tx2"/>
              </a:buClr>
              <a:buFont typeface="Courier New" pitchFamily="49" charset="0"/>
              <a:buChar char="o"/>
              <a:defRPr sz="675" baseline="0"/>
            </a:lvl7pPr>
            <a:lvl8pPr marL="1928813" indent="-128588">
              <a:buClr>
                <a:schemeClr val="tx2"/>
              </a:buClr>
              <a:buFont typeface="Courier New" pitchFamily="49" charset="0"/>
              <a:buChar char="o"/>
              <a:defRPr sz="675" baseline="0"/>
            </a:lvl8pPr>
            <a:lvl9pPr marL="2185988" indent="-128588">
              <a:buClr>
                <a:schemeClr val="tx2"/>
              </a:buClr>
              <a:buFont typeface="Courier New" pitchFamily="49" charset="0"/>
              <a:buChar char="o"/>
              <a:defRPr sz="675"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Tree>
    <p:extLst>
      <p:ext uri="{BB962C8B-B14F-4D97-AF65-F5344CB8AC3E}">
        <p14:creationId xmlns="" xmlns:p14="http://schemas.microsoft.com/office/powerpoint/2010/main" val="3814741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35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675"/>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dirty="0"/>
              <a:t>Drag picture to placeholder or click icon to add</a:t>
            </a:r>
            <a:endParaRPr lang="en-US" dirty="0"/>
          </a:p>
        </p:txBody>
      </p:sp>
    </p:spTree>
    <p:extLst>
      <p:ext uri="{BB962C8B-B14F-4D97-AF65-F5344CB8AC3E}">
        <p14:creationId xmlns="" xmlns:p14="http://schemas.microsoft.com/office/powerpoint/2010/main" val="10617805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 xmlns:p14="http://schemas.microsoft.com/office/powerpoint/2010/main" val="412242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 xmlns:p14="http://schemas.microsoft.com/office/powerpoint/2010/main" val="1161359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file://localhost/Volumes/XRAID/Equipo%20Rojo/EU-OSHA/18-0115%20PPT%20templates%20update/PNG/FONDO-PATRON-EUOSHA-2011-16-9.pn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descr="/Volumes/XRAID/Equipo Rojo/EU-OSHA/18-0115 PPT templates update/PNG/FONDO-PATRON-EUOSHA-2011-16-9.png"/>
          <p:cNvPicPr>
            <a:picLocks noChangeAspect="1"/>
          </p:cNvPicPr>
          <p:nvPr/>
        </p:nvPicPr>
        <p:blipFill>
          <a:blip r:embed="rId13" r:link="rId14" cstate="print">
            <a:extLst>
              <a:ext uri="{28A0092B-C50C-407E-A947-70E740481C1C}">
                <a14:useLocalDpi xmlns="" xmlns:a14="http://schemas.microsoft.com/office/drawing/2010/main" val="0"/>
              </a:ext>
            </a:extLst>
          </a:blip>
          <a:stretch>
            <a:fillRect/>
          </a:stretch>
        </p:blipFill>
        <p:spPr>
          <a:xfrm>
            <a:off x="2" y="0"/>
            <a:ext cx="9141291" cy="5143500"/>
          </a:xfrm>
          <a:prstGeom prst="rect">
            <a:avLst/>
          </a:prstGeom>
        </p:spPr>
      </p:pic>
      <p:sp>
        <p:nvSpPr>
          <p:cNvPr id="2" name="Title Placeholder 1"/>
          <p:cNvSpPr>
            <a:spLocks noGrp="1"/>
          </p:cNvSpPr>
          <p:nvPr>
            <p:ph type="title"/>
          </p:nvPr>
        </p:nvSpPr>
        <p:spPr>
          <a:xfrm>
            <a:off x="450003"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51435" tIns="25718" rIns="51435" bIns="25718"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563" baseline="0" smtClean="0"/>
              <a:pPr/>
              <a:t>‹#›</a:t>
            </a:fld>
            <a:endParaRPr lang="en-GB" sz="563" baseline="0" dirty="0"/>
          </a:p>
        </p:txBody>
      </p:sp>
      <p:sp>
        <p:nvSpPr>
          <p:cNvPr id="11" name="Rectangle 11"/>
          <p:cNvSpPr>
            <a:spLocks noChangeArrowheads="1"/>
          </p:cNvSpPr>
          <p:nvPr/>
        </p:nvSpPr>
        <p:spPr bwMode="auto">
          <a:xfrm>
            <a:off x="1392241" y="4857752"/>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506" b="1" dirty="0">
                <a:solidFill>
                  <a:schemeClr val="tx2"/>
                </a:solidFill>
                <a:latin typeface="Arial" pitchFamily="-107" charset="0"/>
                <a:ea typeface="ＭＳ Ｐゴシック" pitchFamily="-107" charset="-128"/>
                <a:cs typeface="ＭＳ Ｐゴシック" pitchFamily="-107" charset="-128"/>
              </a:rPr>
              <a:t>www.healthy-workplaces.eu</a:t>
            </a:r>
          </a:p>
        </p:txBody>
      </p:sp>
      <p:pic>
        <p:nvPicPr>
          <p:cNvPr id="12" name="Bild 5" descr="111004_EU-OSHA_PPT_HW logo.png"/>
          <p:cNvPicPr>
            <a:picLocks noChangeAspect="1"/>
          </p:cNvPicPr>
          <p:nvPr/>
        </p:nvPicPr>
        <p:blipFill>
          <a:blip r:embed="rId15" cstate="print"/>
          <a:srcRect/>
          <a:stretch>
            <a:fillRect/>
          </a:stretch>
        </p:blipFill>
        <p:spPr bwMode="auto">
          <a:xfrm>
            <a:off x="7432678" y="4522145"/>
            <a:ext cx="577199" cy="475059"/>
          </a:xfrm>
          <a:prstGeom prst="rect">
            <a:avLst/>
          </a:prstGeom>
          <a:noFill/>
          <a:ln w="9525">
            <a:noFill/>
            <a:miter lim="800000"/>
            <a:headEnd/>
            <a:tailEnd/>
          </a:ln>
        </p:spPr>
      </p:pic>
      <p:pic>
        <p:nvPicPr>
          <p:cNvPr id="4" name="Picture 3">
            <a:extLst>
              <a:ext uri="{FF2B5EF4-FFF2-40B4-BE49-F238E27FC236}">
                <a16:creationId xmlns="" xmlns:a16="http://schemas.microsoft.com/office/drawing/2014/main" id="{2D77A3CC-DC25-402F-BECE-0F196BFDAAE5}"/>
              </a:ext>
            </a:extLst>
          </p:cNvPr>
          <p:cNvPicPr>
            <a:picLocks noChangeAspect="1"/>
          </p:cNvPicPr>
          <p:nvPr userDrawn="1"/>
        </p:nvPicPr>
        <p:blipFill>
          <a:blip r:embed="rId16" cstate="print"/>
          <a:stretch>
            <a:fillRect/>
          </a:stretch>
        </p:blipFill>
        <p:spPr>
          <a:xfrm>
            <a:off x="450000" y="4620697"/>
            <a:ext cx="577199" cy="354356"/>
          </a:xfrm>
          <a:prstGeom prst="rect">
            <a:avLst/>
          </a:prstGeom>
        </p:spPr>
      </p:pic>
    </p:spTree>
    <p:extLst>
      <p:ext uri="{BB962C8B-B14F-4D97-AF65-F5344CB8AC3E}">
        <p14:creationId xmlns="" xmlns:p14="http://schemas.microsoft.com/office/powerpoint/2010/main" val="3609896117"/>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Lst>
  <p:txStyles>
    <p:title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41750" indent="-141750" algn="l" defTabSz="257175" rtl="0" eaLnBrk="1" latinLnBrk="0" hangingPunct="1">
        <a:spcBef>
          <a:spcPts val="338"/>
        </a:spcBef>
        <a:spcAft>
          <a:spcPts val="0"/>
        </a:spcAft>
        <a:buClr>
          <a:schemeClr val="tx2"/>
        </a:buClr>
        <a:buFont typeface="Wingdings" pitchFamily="2" charset="2"/>
        <a:buChar char="§"/>
        <a:defRPr sz="1013" b="1" i="0" kern="1200" baseline="0">
          <a:solidFill>
            <a:schemeClr val="tx2"/>
          </a:solidFill>
          <a:latin typeface="+mn-lt"/>
          <a:ea typeface="+mn-ea"/>
          <a:cs typeface="+mn-cs"/>
        </a:defRPr>
      </a:lvl1pPr>
      <a:lvl2pPr marL="243000" indent="-101250" algn="l" defTabSz="257175" rtl="0" eaLnBrk="1" latinLnBrk="0" hangingPunct="1">
        <a:spcBef>
          <a:spcPts val="0"/>
        </a:spcBef>
        <a:spcAft>
          <a:spcPts val="0"/>
        </a:spcAft>
        <a:buClrTx/>
        <a:buFont typeface="Arial" pitchFamily="34" charset="0"/>
        <a:buChar char="•"/>
        <a:defRPr sz="1013" kern="1200" baseline="0">
          <a:solidFill>
            <a:schemeClr val="tx1"/>
          </a:solidFill>
          <a:latin typeface="+mn-lt"/>
          <a:ea typeface="+mn-ea"/>
          <a:cs typeface="+mn-cs"/>
        </a:defRPr>
      </a:lvl2pPr>
      <a:lvl3pPr marL="344250" indent="-101250" algn="l" defTabSz="257175" rtl="0" eaLnBrk="1" latinLnBrk="0" hangingPunct="1">
        <a:spcBef>
          <a:spcPts val="0"/>
        </a:spcBef>
        <a:spcAft>
          <a:spcPts val="0"/>
        </a:spcAft>
        <a:buClrTx/>
        <a:buFont typeface="Arial" pitchFamily="34" charset="0"/>
        <a:buChar char="−"/>
        <a:defRPr sz="956" kern="1200" baseline="0">
          <a:solidFill>
            <a:schemeClr val="tx1"/>
          </a:solidFill>
          <a:latin typeface="+mn-lt"/>
          <a:ea typeface="+mn-ea"/>
          <a:cs typeface="+mn-cs"/>
        </a:defRPr>
      </a:lvl3pPr>
      <a:lvl4pPr marL="445500" indent="-101250" algn="l" defTabSz="257175" rtl="0" eaLnBrk="1" latinLnBrk="0" hangingPunct="1">
        <a:spcBef>
          <a:spcPts val="0"/>
        </a:spcBef>
        <a:spcAft>
          <a:spcPts val="0"/>
        </a:spcAft>
        <a:buClrTx/>
        <a:buFont typeface="Arial" pitchFamily="34" charset="0"/>
        <a:buChar char="•"/>
        <a:defRPr sz="900" kern="1200" baseline="0">
          <a:solidFill>
            <a:schemeClr val="tx1"/>
          </a:solidFill>
          <a:latin typeface="+mn-lt"/>
          <a:ea typeface="+mn-ea"/>
          <a:cs typeface="+mn-cs"/>
        </a:defRPr>
      </a:lvl4pPr>
      <a:lvl5pPr marL="546750" indent="-101250" algn="l" defTabSz="257175" rtl="0" eaLnBrk="1" latinLnBrk="0" hangingPunct="1">
        <a:spcBef>
          <a:spcPts val="0"/>
        </a:spcBef>
        <a:spcAft>
          <a:spcPts val="0"/>
        </a:spcAft>
        <a:buClrTx/>
        <a:buFont typeface="Arial" pitchFamily="34" charset="0"/>
        <a:buChar char="−"/>
        <a:defRPr sz="844" kern="1200" baseline="0">
          <a:solidFill>
            <a:schemeClr val="tx1"/>
          </a:solidFill>
          <a:latin typeface="+mn-lt"/>
          <a:ea typeface="+mn-ea"/>
          <a:cs typeface="+mn-cs"/>
        </a:defRPr>
      </a:lvl5pPr>
      <a:lvl6pPr marL="707485" indent="-160735" algn="l" defTabSz="257175" rtl="0" eaLnBrk="1" latinLnBrk="0" hangingPunct="1">
        <a:spcBef>
          <a:spcPts val="0"/>
        </a:spcBef>
        <a:buFont typeface="Arial" pitchFamily="34" charset="0"/>
        <a:buChar char="•"/>
        <a:defRPr sz="788" kern="1200" baseline="0">
          <a:solidFill>
            <a:schemeClr val="tx1"/>
          </a:solidFill>
          <a:latin typeface="+mn-lt"/>
          <a:ea typeface="+mn-ea"/>
          <a:cs typeface="+mn-cs"/>
        </a:defRPr>
      </a:lvl6pPr>
      <a:lvl7pPr marL="749250" indent="-101250" algn="l" defTabSz="257175" rtl="0" eaLnBrk="1" latinLnBrk="0" hangingPunct="1">
        <a:spcBef>
          <a:spcPts val="0"/>
        </a:spcBef>
        <a:buFont typeface="Arial" pitchFamily="34" charset="0"/>
        <a:buChar char="−"/>
        <a:defRPr sz="731" kern="1200" baseline="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en-US"/>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healthy-workplaces.eu/en/tools-and-publications/practical-tools?f%5b0%5d=field_msd_priority_area:4986"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24.png"/><Relationship Id="rId7" Type="http://schemas.openxmlformats.org/officeDocument/2006/relationships/hyperlink" Target="http://twitter.com/eu_osha" TargetMode="External"/><Relationship Id="rId12"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s://healthy-workplaces.eu/en/healthy-workplaces-newsletter" TargetMode="External"/><Relationship Id="rId11" Type="http://schemas.openxmlformats.org/officeDocument/2006/relationships/hyperlink" Target="http://www.youtube.com/user/EUOSHA" TargetMode="External"/><Relationship Id="rId5" Type="http://schemas.openxmlformats.org/officeDocument/2006/relationships/hyperlink" Target="http://www.healthy-workplaces.eu/" TargetMode="External"/><Relationship Id="rId10" Type="http://schemas.openxmlformats.org/officeDocument/2006/relationships/image" Target="../media/image27.png"/><Relationship Id="rId4" Type="http://schemas.openxmlformats.org/officeDocument/2006/relationships/image" Target="../media/image25.jpeg"/><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2"/>
          <p:cNvSpPr txBox="1">
            <a:spLocks/>
          </p:cNvSpPr>
          <p:nvPr/>
        </p:nvSpPr>
        <p:spPr>
          <a:xfrm>
            <a:off x="899592" y="2787774"/>
            <a:ext cx="7416824"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r>
              <a:rPr lang="el-GR" sz="2000" dirty="0">
                <a:latin typeface="+mj-lt"/>
              </a:rPr>
              <a:t>Εκστρατεία «Ασφαλείς και </a:t>
            </a:r>
            <a:r>
              <a:rPr lang="en-US" sz="2000" dirty="0" smtClean="0">
                <a:latin typeface="+mj-lt"/>
              </a:rPr>
              <a:t>Y</a:t>
            </a:r>
            <a:r>
              <a:rPr lang="el-GR" sz="2000" dirty="0" smtClean="0">
                <a:latin typeface="+mj-lt"/>
              </a:rPr>
              <a:t>γιείς </a:t>
            </a:r>
            <a:r>
              <a:rPr lang="en-US" sz="2000" dirty="0" smtClean="0">
                <a:latin typeface="+mj-lt"/>
              </a:rPr>
              <a:t>X</a:t>
            </a:r>
            <a:r>
              <a:rPr lang="el-GR" sz="2000" dirty="0" smtClean="0">
                <a:latin typeface="+mj-lt"/>
              </a:rPr>
              <a:t>ώροι</a:t>
            </a:r>
            <a:r>
              <a:rPr lang="el-GR" sz="2000" dirty="0" smtClean="0">
                <a:latin typeface="+mj-lt"/>
              </a:rPr>
              <a:t> </a:t>
            </a:r>
            <a:r>
              <a:rPr lang="en-US" sz="2000" dirty="0" smtClean="0">
                <a:latin typeface="+mj-lt"/>
              </a:rPr>
              <a:t>E</a:t>
            </a:r>
            <a:r>
              <a:rPr lang="el-GR" sz="2000" dirty="0" smtClean="0">
                <a:latin typeface="+mj-lt"/>
              </a:rPr>
              <a:t>ργασίας</a:t>
            </a:r>
            <a:r>
              <a:rPr lang="el-GR" sz="2000" dirty="0" smtClean="0">
                <a:latin typeface="+mj-lt"/>
              </a:rPr>
              <a:t> </a:t>
            </a:r>
            <a:r>
              <a:rPr lang="el-GR" sz="2000" dirty="0">
                <a:latin typeface="+mj-lt"/>
              </a:rPr>
              <a:t>2020-22»</a:t>
            </a:r>
          </a:p>
          <a:p>
            <a:r>
              <a:rPr lang="el-GR" sz="2000" dirty="0">
                <a:latin typeface="+mj-lt"/>
              </a:rPr>
              <a:t>ΜΕΙΩΣΤΕ ΤΗΝ ΚΑΤΑΠΟΝΗΣΗ</a:t>
            </a:r>
            <a:endParaRPr lang="en-GB" sz="2000" dirty="0">
              <a:effectLst>
                <a:outerShdw blurRad="38100" dist="38100" dir="2700000" algn="tl">
                  <a:srgbClr val="000000">
                    <a:alpha val="43137"/>
                  </a:srgbClr>
                </a:outerShdw>
              </a:effectLst>
            </a:endParaRPr>
          </a:p>
        </p:txBody>
      </p:sp>
      <p:sp>
        <p:nvSpPr>
          <p:cNvPr id="7" name="Subtítulo 2"/>
          <p:cNvSpPr txBox="1">
            <a:spLocks/>
          </p:cNvSpPr>
          <p:nvPr/>
        </p:nvSpPr>
        <p:spPr>
          <a:xfrm>
            <a:off x="899592" y="3651870"/>
            <a:ext cx="7632848" cy="720080"/>
          </a:xfrm>
          <a:prstGeom prst="rect">
            <a:avLst/>
          </a:prstGeom>
        </p:spPr>
        <p:txBody>
          <a:bodyPr vert="horz" lIns="0" tIns="0" rIns="0" bIns="0" rtlCol="0" anchor="t" anchorCtr="0">
            <a:noAutofit/>
          </a:bodyPr>
          <a:lstStyle>
            <a:lvl1pPr marL="0" indent="0" algn="l" defTabSz="257175" rtl="0" eaLnBrk="1" latinLnBrk="0" hangingPunct="1">
              <a:spcBef>
                <a:spcPts val="338"/>
              </a:spcBef>
              <a:spcAft>
                <a:spcPts val="0"/>
              </a:spcAft>
              <a:buClr>
                <a:schemeClr val="tx2"/>
              </a:buClr>
              <a:buFont typeface="Wingdings" pitchFamily="2" charset="2"/>
              <a:buNone/>
              <a:defRPr sz="1013" b="1" i="0" kern="1200" baseline="0">
                <a:solidFill>
                  <a:schemeClr val="tx2"/>
                </a:solidFill>
                <a:latin typeface="+mn-lt"/>
                <a:ea typeface="+mn-ea"/>
                <a:cs typeface="+mn-cs"/>
              </a:defRPr>
            </a:lvl1pPr>
            <a:lvl2pPr marL="257175" indent="0" algn="ctr" defTabSz="257175" rtl="0" eaLnBrk="1" latinLnBrk="0" hangingPunct="1">
              <a:spcBef>
                <a:spcPts val="0"/>
              </a:spcBef>
              <a:spcAft>
                <a:spcPts val="0"/>
              </a:spcAft>
              <a:buClrTx/>
              <a:buFont typeface="Arial" pitchFamily="34" charset="0"/>
              <a:buNone/>
              <a:defRPr sz="1013" kern="1200" baseline="0">
                <a:solidFill>
                  <a:schemeClr val="tx1">
                    <a:tint val="75000"/>
                  </a:schemeClr>
                </a:solidFill>
                <a:latin typeface="+mn-lt"/>
                <a:ea typeface="+mn-ea"/>
                <a:cs typeface="+mn-cs"/>
              </a:defRPr>
            </a:lvl2pPr>
            <a:lvl3pPr marL="514350" indent="0" algn="ctr" defTabSz="257175" rtl="0" eaLnBrk="1" latinLnBrk="0" hangingPunct="1">
              <a:spcBef>
                <a:spcPts val="0"/>
              </a:spcBef>
              <a:spcAft>
                <a:spcPts val="0"/>
              </a:spcAft>
              <a:buClrTx/>
              <a:buFont typeface="Arial" pitchFamily="34" charset="0"/>
              <a:buNone/>
              <a:defRPr sz="956" kern="1200" baseline="0">
                <a:solidFill>
                  <a:schemeClr val="tx1">
                    <a:tint val="75000"/>
                  </a:schemeClr>
                </a:solidFill>
                <a:latin typeface="+mn-lt"/>
                <a:ea typeface="+mn-ea"/>
                <a:cs typeface="+mn-cs"/>
              </a:defRPr>
            </a:lvl3pPr>
            <a:lvl4pPr marL="771525" indent="0" algn="ctr" defTabSz="257175" rtl="0" eaLnBrk="1" latinLnBrk="0" hangingPunct="1">
              <a:spcBef>
                <a:spcPts val="0"/>
              </a:spcBef>
              <a:spcAft>
                <a:spcPts val="0"/>
              </a:spcAft>
              <a:buClrTx/>
              <a:buFont typeface="Arial" pitchFamily="34" charset="0"/>
              <a:buNone/>
              <a:defRPr sz="900" kern="1200" baseline="0">
                <a:solidFill>
                  <a:schemeClr val="tx1">
                    <a:tint val="75000"/>
                  </a:schemeClr>
                </a:solidFill>
                <a:latin typeface="+mn-lt"/>
                <a:ea typeface="+mn-ea"/>
                <a:cs typeface="+mn-cs"/>
              </a:defRPr>
            </a:lvl4pPr>
            <a:lvl5pPr marL="1028700" indent="0" algn="ctr" defTabSz="257175" rtl="0" eaLnBrk="1" latinLnBrk="0" hangingPunct="1">
              <a:spcBef>
                <a:spcPts val="0"/>
              </a:spcBef>
              <a:spcAft>
                <a:spcPts val="0"/>
              </a:spcAft>
              <a:buClrTx/>
              <a:buFont typeface="Arial" pitchFamily="34" charset="0"/>
              <a:buNone/>
              <a:defRPr sz="844" kern="1200" baseline="0">
                <a:solidFill>
                  <a:schemeClr val="tx1">
                    <a:tint val="75000"/>
                  </a:schemeClr>
                </a:solidFill>
                <a:latin typeface="+mn-lt"/>
                <a:ea typeface="+mn-ea"/>
                <a:cs typeface="+mn-cs"/>
              </a:defRPr>
            </a:lvl5pPr>
            <a:lvl6pPr marL="1285875" indent="0" algn="ctr" defTabSz="257175" rtl="0" eaLnBrk="1" latinLnBrk="0" hangingPunct="1">
              <a:spcBef>
                <a:spcPts val="0"/>
              </a:spcBef>
              <a:buFont typeface="Arial" pitchFamily="34" charset="0"/>
              <a:buNone/>
              <a:defRPr sz="788" kern="1200" baseline="0">
                <a:solidFill>
                  <a:schemeClr val="tx1">
                    <a:tint val="75000"/>
                  </a:schemeClr>
                </a:solidFill>
                <a:latin typeface="+mn-lt"/>
                <a:ea typeface="+mn-ea"/>
                <a:cs typeface="+mn-cs"/>
              </a:defRPr>
            </a:lvl6pPr>
            <a:lvl7pPr marL="1543050" indent="0" algn="ctr" defTabSz="257175" rtl="0" eaLnBrk="1" latinLnBrk="0" hangingPunct="1">
              <a:spcBef>
                <a:spcPts val="0"/>
              </a:spcBef>
              <a:buFont typeface="Arial" pitchFamily="34" charset="0"/>
              <a:buNone/>
              <a:defRPr sz="731" kern="1200" baseline="0">
                <a:solidFill>
                  <a:schemeClr val="tx1">
                    <a:tint val="75000"/>
                  </a:schemeClr>
                </a:solidFill>
                <a:latin typeface="+mn-lt"/>
                <a:ea typeface="+mn-ea"/>
                <a:cs typeface="+mn-cs"/>
              </a:defRPr>
            </a:lvl7pPr>
            <a:lvl8pPr marL="1800225"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8pPr>
            <a:lvl9pPr marL="2057400" indent="0" algn="ctr" defTabSz="257175" rtl="0" eaLnBrk="1" latinLnBrk="0" hangingPunct="1">
              <a:spcBef>
                <a:spcPct val="20000"/>
              </a:spcBef>
              <a:buFont typeface="Arial"/>
              <a:buNone/>
              <a:defRPr sz="1125" kern="1200">
                <a:solidFill>
                  <a:schemeClr val="tx1">
                    <a:tint val="75000"/>
                  </a:schemeClr>
                </a:solidFill>
                <a:latin typeface="+mn-lt"/>
                <a:ea typeface="+mn-ea"/>
                <a:cs typeface="+mn-cs"/>
              </a:defRPr>
            </a:lvl9pPr>
          </a:lstStyle>
          <a:p>
            <a:pPr>
              <a:spcBef>
                <a:spcPct val="0"/>
              </a:spcBef>
            </a:pPr>
            <a:r>
              <a:rPr lang="el-GR" sz="1600" dirty="0">
                <a:solidFill>
                  <a:srgbClr val="ACC700"/>
                </a:solidFill>
                <a:ea typeface="+mj-ea"/>
                <a:cs typeface="Trebuchet MS"/>
              </a:rPr>
              <a:t>Μυοσκελετικές</a:t>
            </a:r>
            <a:r>
              <a:rPr lang="el-GR" sz="1600" dirty="0">
                <a:solidFill>
                  <a:srgbClr val="ACC700"/>
                </a:solidFill>
                <a:ea typeface="+mj-ea"/>
                <a:cs typeface="Trebuchet MS"/>
              </a:rPr>
              <a:t> παθήσεις που σχετίζονται με την τηλεργασία </a:t>
            </a:r>
            <a:r>
              <a:rPr lang="el-GR" sz="1600" dirty="0" smtClean="0">
                <a:solidFill>
                  <a:srgbClr val="ACC700"/>
                </a:solidFill>
                <a:ea typeface="+mj-ea"/>
                <a:cs typeface="Trebuchet MS"/>
              </a:rPr>
              <a:t/>
            </a:r>
            <a:br>
              <a:rPr lang="el-GR" sz="1600" dirty="0" smtClean="0">
                <a:solidFill>
                  <a:srgbClr val="ACC700"/>
                </a:solidFill>
                <a:ea typeface="+mj-ea"/>
                <a:cs typeface="Trebuchet MS"/>
              </a:rPr>
            </a:br>
            <a:r>
              <a:rPr lang="el-GR" sz="1600" dirty="0" smtClean="0">
                <a:solidFill>
                  <a:srgbClr val="ACC700"/>
                </a:solidFill>
                <a:ea typeface="+mj-ea"/>
                <a:cs typeface="Trebuchet MS"/>
              </a:rPr>
              <a:t>– </a:t>
            </a:r>
            <a:r>
              <a:rPr lang="el-GR" sz="1600" dirty="0">
                <a:solidFill>
                  <a:srgbClr val="ACC700"/>
                </a:solidFill>
                <a:ea typeface="+mj-ea"/>
                <a:cs typeface="Trebuchet MS"/>
              </a:rPr>
              <a:t>Συμβουλές για τους </a:t>
            </a:r>
            <a:r>
              <a:rPr lang="el-GR" sz="1600" dirty="0" smtClean="0">
                <a:solidFill>
                  <a:srgbClr val="ACC700"/>
                </a:solidFill>
                <a:ea typeface="+mj-ea"/>
                <a:cs typeface="Trebuchet MS"/>
              </a:rPr>
              <a:t>τηλεργαζόμενους</a:t>
            </a:r>
            <a:r>
              <a:rPr lang="el-GR" sz="1600" dirty="0" smtClean="0">
                <a:solidFill>
                  <a:srgbClr val="ACC700"/>
                </a:solidFill>
                <a:ea typeface="+mj-ea"/>
                <a:cs typeface="Trebuchet MS"/>
              </a:rPr>
              <a:t> </a:t>
            </a:r>
            <a:endParaRPr lang="el-GR" sz="1600" dirty="0">
              <a:solidFill>
                <a:srgbClr val="ACC700"/>
              </a:solidFill>
              <a:ea typeface="+mj-ea"/>
              <a:cs typeface="Trebuchet MS"/>
            </a:endParaRPr>
          </a:p>
        </p:txBody>
      </p:sp>
    </p:spTree>
    <p:extLst>
      <p:ext uri="{BB962C8B-B14F-4D97-AF65-F5344CB8AC3E}">
        <p14:creationId xmlns="" xmlns:p14="http://schemas.microsoft.com/office/powerpoint/2010/main" val="779387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11560" y="1059582"/>
            <a:ext cx="5904656" cy="3455987"/>
          </a:xfrm>
        </p:spPr>
        <p:txBody>
          <a:bodyPr lIns="0" tIns="0" rIns="0" bIns="0">
            <a:normAutofit fontScale="85000" lnSpcReduction="10000"/>
          </a:bodyPr>
          <a:lstStyle/>
          <a:p>
            <a:pPr>
              <a:lnSpc>
                <a:spcPct val="150000"/>
              </a:lnSpc>
            </a:pPr>
            <a:r>
              <a:rPr lang="el-GR" sz="2000" dirty="0">
                <a:solidFill>
                  <a:schemeClr val="accent1"/>
                </a:solidFill>
              </a:rPr>
              <a:t>Εισαγωγή: </a:t>
            </a:r>
            <a:r>
              <a:rPr lang="el-GR" sz="2000" dirty="0" err="1" smtClean="0">
                <a:solidFill>
                  <a:schemeClr val="accent1"/>
                </a:solidFill>
              </a:rPr>
              <a:t>Μυοσκελετικές</a:t>
            </a:r>
            <a:r>
              <a:rPr lang="el-GR" sz="2000" dirty="0" smtClean="0">
                <a:solidFill>
                  <a:schemeClr val="accent1"/>
                </a:solidFill>
              </a:rPr>
              <a:t> Παθήσεις (ΜΣΠ) που </a:t>
            </a:r>
            <a:r>
              <a:rPr lang="el-GR" sz="2000" dirty="0">
                <a:solidFill>
                  <a:schemeClr val="accent1"/>
                </a:solidFill>
              </a:rPr>
              <a:t>σχετίζονται με την τηλεργασία</a:t>
            </a:r>
          </a:p>
          <a:p>
            <a:pPr>
              <a:lnSpc>
                <a:spcPct val="150000"/>
              </a:lnSpc>
            </a:pPr>
            <a:r>
              <a:rPr lang="el-GR" sz="2000" dirty="0" smtClean="0">
                <a:solidFill>
                  <a:schemeClr val="accent1"/>
                </a:solidFill>
              </a:rPr>
              <a:t>Εκτίμηση των κινδύνων</a:t>
            </a:r>
            <a:endParaRPr lang="el-GR" sz="2000" dirty="0">
              <a:solidFill>
                <a:srgbClr val="FF0000"/>
              </a:solidFill>
            </a:endParaRPr>
          </a:p>
          <a:p>
            <a:pPr>
              <a:lnSpc>
                <a:spcPct val="150000"/>
              </a:lnSpc>
            </a:pPr>
            <a:r>
              <a:rPr lang="el-GR" sz="2000" dirty="0"/>
              <a:t>Κύριοι παράγοντες κινδύνου </a:t>
            </a:r>
            <a:r>
              <a:rPr lang="el-GR" sz="2000" dirty="0" smtClean="0"/>
              <a:t>για την πρόκληση </a:t>
            </a:r>
            <a:r>
              <a:rPr lang="el-GR" sz="2000" dirty="0"/>
              <a:t>ΜΣΠ που σχετίζονται με την τηλεργασία</a:t>
            </a:r>
          </a:p>
          <a:p>
            <a:pPr>
              <a:lnSpc>
                <a:spcPct val="150000"/>
              </a:lnSpc>
            </a:pPr>
            <a:r>
              <a:rPr lang="el-GR" sz="2000" dirty="0"/>
              <a:t>Προσεγγίσεις πρόληψης / προστασίας για την αντιμετώπιση των παραγόντων κινδύνου </a:t>
            </a:r>
            <a:r>
              <a:rPr lang="el-GR" sz="2000" dirty="0" smtClean="0"/>
              <a:t>πρόκλησης  </a:t>
            </a:r>
            <a:r>
              <a:rPr lang="el-GR" sz="2000" dirty="0"/>
              <a:t>ΜΣΠ που σχετίζονται με την τηλεργασία </a:t>
            </a:r>
          </a:p>
          <a:p>
            <a:pPr marL="0" indent="0">
              <a:buNone/>
            </a:pPr>
            <a:endParaRPr lang="en-US" sz="1800" dirty="0"/>
          </a:p>
          <a:p>
            <a:pPr marL="0" indent="0">
              <a:buNone/>
            </a:pPr>
            <a:endParaRPr lang="en-US" sz="1800" dirty="0"/>
          </a:p>
          <a:p>
            <a:pPr marL="0" indent="0">
              <a:buNone/>
            </a:pPr>
            <a:endParaRPr lang="en-US" sz="1800" dirty="0"/>
          </a:p>
        </p:txBody>
      </p:sp>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rcRect/>
          <a:stretch/>
        </p:blipFill>
        <p:spPr>
          <a:xfrm>
            <a:off x="6516216" y="1059582"/>
            <a:ext cx="2308434" cy="2797082"/>
          </a:xfrm>
          <a:prstGeom prst="rect">
            <a:avLst/>
          </a:prstGeom>
        </p:spPr>
      </p:pic>
      <p:sp>
        <p:nvSpPr>
          <p:cNvPr id="7" name="Title 1">
            <a:extLst>
              <a:ext uri="{FF2B5EF4-FFF2-40B4-BE49-F238E27FC236}">
                <a16:creationId xmlns=""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sz="2400" dirty="0" smtClean="0"/>
              <a:t>Περιεχόμενα</a:t>
            </a:r>
            <a:endParaRPr lang="el-GR" sz="2400" dirty="0"/>
          </a:p>
        </p:txBody>
      </p:sp>
    </p:spTree>
    <p:extLst>
      <p:ext uri="{BB962C8B-B14F-4D97-AF65-F5344CB8AC3E}">
        <p14:creationId xmlns="" xmlns:p14="http://schemas.microsoft.com/office/powerpoint/2010/main" val="182541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400" dirty="0"/>
              <a:t>Εισαγωγή - Τηλεργασία από το σπίτι </a:t>
            </a:r>
          </a:p>
        </p:txBody>
      </p:sp>
      <p:sp>
        <p:nvSpPr>
          <p:cNvPr id="3" name="Content Placeholder 2"/>
          <p:cNvSpPr>
            <a:spLocks noGrp="1"/>
          </p:cNvSpPr>
          <p:nvPr>
            <p:ph sz="half" idx="1"/>
          </p:nvPr>
        </p:nvSpPr>
        <p:spPr>
          <a:xfrm>
            <a:off x="539750" y="1203598"/>
            <a:ext cx="7920682" cy="4752106"/>
          </a:xfrm>
        </p:spPr>
        <p:txBody>
          <a:bodyPr anchor="t">
            <a:noAutofit/>
          </a:bodyPr>
          <a:lstStyle/>
          <a:p>
            <a:pPr algn="just"/>
            <a:r>
              <a:rPr lang="el-GR" sz="1700" dirty="0"/>
              <a:t>Ως τηλεργασία ορίζεται η χρήση τεχνολογίας πληροφοριών και επικοινωνίας (όπως έξυπνα κινητά, ταμπλέτες, φορητοί υπολογιστές και υπολογιστές γραφείου) για εργασία η οποία εκτελείται εκτός των εγκαταστάσεων του </a:t>
            </a:r>
            <a:r>
              <a:rPr lang="el-GR" sz="1700" dirty="0" smtClean="0"/>
              <a:t>εργοδότη.</a:t>
            </a:r>
            <a:endParaRPr lang="el-GR" sz="1700" dirty="0"/>
          </a:p>
          <a:p>
            <a:pPr algn="just">
              <a:spcBef>
                <a:spcPts val="1200"/>
              </a:spcBef>
            </a:pPr>
            <a:r>
              <a:rPr lang="el-GR" sz="1700" dirty="0"/>
              <a:t>Η παρούσα παρουσίαση </a:t>
            </a:r>
            <a:r>
              <a:rPr lang="el-GR" sz="1700" dirty="0" smtClean="0"/>
              <a:t>(</a:t>
            </a:r>
            <a:r>
              <a:rPr lang="en-US" sz="1700" dirty="0" smtClean="0"/>
              <a:t>PPT)</a:t>
            </a:r>
            <a:r>
              <a:rPr lang="el-GR" sz="1700" dirty="0" smtClean="0">
                <a:solidFill>
                  <a:srgbClr val="FF0000"/>
                </a:solidFill>
              </a:rPr>
              <a:t> </a:t>
            </a:r>
            <a:r>
              <a:rPr lang="el-GR" sz="1700" dirty="0"/>
              <a:t>επικεντρώνεται στην εργασία από το σπίτι (τηλεργασία από το σπίτι) και </a:t>
            </a:r>
            <a:r>
              <a:rPr lang="el-GR" sz="1700" dirty="0" smtClean="0"/>
              <a:t>αφορά τους </a:t>
            </a:r>
            <a:r>
              <a:rPr lang="el-GR" sz="1700" dirty="0" err="1" smtClean="0"/>
              <a:t>τηλεργαζόμενους</a:t>
            </a:r>
            <a:r>
              <a:rPr lang="el-GR" sz="1700" dirty="0" smtClean="0"/>
              <a:t>.</a:t>
            </a:r>
            <a:endParaRPr lang="el-GR" sz="1700" dirty="0"/>
          </a:p>
          <a:p>
            <a:pPr lvl="1">
              <a:spcBef>
                <a:spcPts val="600"/>
              </a:spcBef>
            </a:pPr>
            <a:r>
              <a:rPr lang="el-GR" sz="1700" dirty="0" smtClean="0"/>
              <a:t>Ηλεκτρονικοί σύνδεσμοι </a:t>
            </a:r>
            <a:r>
              <a:rPr lang="el-GR" sz="1700" dirty="0"/>
              <a:t>προς </a:t>
            </a:r>
            <a:r>
              <a:rPr lang="el-GR" sz="1700" dirty="0" smtClean="0"/>
              <a:t>πρακτικές πηγές πληροφόρησης περιλαμβάνονται στις «Σημειώσεις» κάθε σελίδας</a:t>
            </a:r>
            <a:endParaRPr lang="el-GR" sz="1700" dirty="0"/>
          </a:p>
          <a:p>
            <a:pPr lvl="1">
              <a:spcBef>
                <a:spcPts val="600"/>
              </a:spcBef>
            </a:pPr>
            <a:r>
              <a:rPr lang="el-GR" sz="1700" dirty="0"/>
              <a:t>Πρακτικά εργαλεία και οδηγίες σχετικά με την τηλεργασία διατίθενται επίσης </a:t>
            </a:r>
            <a:r>
              <a:rPr lang="el-GR" sz="1700" dirty="0">
                <a:hlinkClick r:id="rId3"/>
              </a:rPr>
              <a:t>εδώ</a:t>
            </a:r>
          </a:p>
        </p:txBody>
      </p:sp>
    </p:spTree>
    <p:extLst>
      <p:ext uri="{BB962C8B-B14F-4D97-AF65-F5344CB8AC3E}">
        <p14:creationId xmlns="" xmlns:p14="http://schemas.microsoft.com/office/powerpoint/2010/main" val="644197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400" dirty="0"/>
              <a:t>Εισαγωγή </a:t>
            </a:r>
            <a:r>
              <a:rPr lang="el-GR" sz="2400" dirty="0" smtClean="0"/>
              <a:t>- Τηλεργασία </a:t>
            </a:r>
            <a:r>
              <a:rPr lang="el-GR" sz="2400" dirty="0"/>
              <a:t>από το </a:t>
            </a:r>
            <a:r>
              <a:rPr lang="el-GR" sz="2400" dirty="0" smtClean="0"/>
              <a:t>σπίτι και ΜΣΠ </a:t>
            </a:r>
            <a:endParaRPr lang="el-GR" sz="2400" dirty="0"/>
          </a:p>
        </p:txBody>
      </p:sp>
      <p:sp>
        <p:nvSpPr>
          <p:cNvPr id="3" name="Content Placeholder 2"/>
          <p:cNvSpPr>
            <a:spLocks noGrp="1"/>
          </p:cNvSpPr>
          <p:nvPr>
            <p:ph sz="half" idx="1"/>
          </p:nvPr>
        </p:nvSpPr>
        <p:spPr>
          <a:xfrm>
            <a:off x="539750" y="1348036"/>
            <a:ext cx="4680322" cy="3095922"/>
          </a:xfrm>
        </p:spPr>
        <p:txBody>
          <a:bodyPr anchor="t">
            <a:normAutofit/>
          </a:bodyPr>
          <a:lstStyle/>
          <a:p>
            <a:r>
              <a:rPr lang="el-GR" sz="1700" dirty="0"/>
              <a:t>Η σημασία της τηλεργασίας έχει αυξηθεί σημαντικά τα τελευταία χρόνια. </a:t>
            </a:r>
            <a:endParaRPr lang="el-GR" sz="1700" dirty="0" smtClean="0"/>
          </a:p>
          <a:p>
            <a:endParaRPr lang="el-GR" sz="1700" dirty="0"/>
          </a:p>
          <a:p>
            <a:r>
              <a:rPr lang="el-GR" sz="1700" dirty="0"/>
              <a:t>Παρότι η τηλεργασία από το σπίτι παρουσιάζει δυνητικά πλεονεκτήματα, μπορεί να είναι επιζήμια για την υγεία των </a:t>
            </a:r>
            <a:r>
              <a:rPr lang="el-GR" sz="1700" dirty="0" err="1"/>
              <a:t>τηλεργαζόμενων</a:t>
            </a:r>
            <a:r>
              <a:rPr lang="el-GR" sz="1700" dirty="0"/>
              <a:t> και να συμβάλλει στην ανάπτυξη ή την επιδείνωση </a:t>
            </a:r>
            <a:r>
              <a:rPr lang="el-GR" sz="1700" dirty="0" err="1" smtClean="0"/>
              <a:t>μυοσκελετικών</a:t>
            </a:r>
            <a:r>
              <a:rPr lang="el-GR" sz="1700" dirty="0" smtClean="0"/>
              <a:t> </a:t>
            </a:r>
            <a:r>
              <a:rPr lang="el-GR" sz="1700" dirty="0"/>
              <a:t>παθήσεων (ΜΣΠ). </a:t>
            </a: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364088" y="1491630"/>
            <a:ext cx="2778023" cy="2349414"/>
          </a:xfrm>
          <a:prstGeom prst="rect">
            <a:avLst/>
          </a:prstGeom>
        </p:spPr>
      </p:pic>
    </p:spTree>
    <p:extLst>
      <p:ext uri="{BB962C8B-B14F-4D97-AF65-F5344CB8AC3E}">
        <p14:creationId xmlns="" xmlns:p14="http://schemas.microsoft.com/office/powerpoint/2010/main" val="1410836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400" dirty="0"/>
              <a:t>Εκτίμηση </a:t>
            </a:r>
            <a:r>
              <a:rPr lang="el-GR" sz="2400" dirty="0" smtClean="0"/>
              <a:t>των κινδύνων</a:t>
            </a:r>
            <a:endParaRPr lang="el-GR" sz="2400" dirty="0">
              <a:solidFill>
                <a:srgbClr val="FF0000"/>
              </a:solidFill>
            </a:endParaRPr>
          </a:p>
        </p:txBody>
      </p:sp>
      <p:sp>
        <p:nvSpPr>
          <p:cNvPr id="3" name="Content Placeholder 2"/>
          <p:cNvSpPr>
            <a:spLocks noGrp="1"/>
          </p:cNvSpPr>
          <p:nvPr>
            <p:ph sz="half" idx="1"/>
          </p:nvPr>
        </p:nvSpPr>
        <p:spPr>
          <a:xfrm>
            <a:off x="539750" y="915987"/>
            <a:ext cx="7920682" cy="3671987"/>
          </a:xfrm>
        </p:spPr>
        <p:txBody>
          <a:bodyPr anchor="t">
            <a:normAutofit fontScale="92500" lnSpcReduction="20000"/>
          </a:bodyPr>
          <a:lstStyle/>
          <a:p>
            <a:pPr algn="just">
              <a:buClr>
                <a:schemeClr val="accent1"/>
              </a:buClr>
            </a:pPr>
            <a:r>
              <a:rPr lang="el-GR" sz="1800" dirty="0"/>
              <a:t>Η τηλεργασία πρέπει να περιλαμβάνεται στην υποχρεωτική </a:t>
            </a:r>
            <a:r>
              <a:rPr lang="el-GR" sz="1800" dirty="0" smtClean="0"/>
              <a:t>Μελέτη Εκτίμησης Επαγγελματικού Κινδύνου</a:t>
            </a:r>
            <a:r>
              <a:rPr lang="el-GR" sz="1800" dirty="0" smtClean="0">
                <a:solidFill>
                  <a:srgbClr val="FF0000"/>
                </a:solidFill>
              </a:rPr>
              <a:t> </a:t>
            </a:r>
            <a:r>
              <a:rPr lang="el-GR" sz="1800" dirty="0"/>
              <a:t>που διενεργεί ο εργοδότης</a:t>
            </a:r>
          </a:p>
          <a:p>
            <a:pPr algn="just">
              <a:spcBef>
                <a:spcPts val="600"/>
              </a:spcBef>
              <a:buClr>
                <a:schemeClr val="accent1"/>
              </a:buClr>
            </a:pPr>
            <a:r>
              <a:rPr lang="el-GR" sz="1800" dirty="0"/>
              <a:t>Τι πρέπει να διευκρινίζεται (βάσει νομικών διατάξεων / πολιτικής της επιχείρησης):</a:t>
            </a:r>
          </a:p>
          <a:p>
            <a:pPr marL="914400" lvl="1" indent="-457200">
              <a:spcBef>
                <a:spcPts val="600"/>
              </a:spcBef>
              <a:buClr>
                <a:schemeClr val="accent1"/>
              </a:buClr>
            </a:pPr>
            <a:r>
              <a:rPr lang="el-GR" sz="1800" dirty="0"/>
              <a:t>Ποιος (πότε / πώς) αξιολογεί τους </a:t>
            </a:r>
            <a:r>
              <a:rPr lang="el-GR" sz="1800" dirty="0" smtClean="0"/>
              <a:t>κινδύνους.</a:t>
            </a:r>
            <a:endParaRPr lang="el-GR" sz="1800" dirty="0"/>
          </a:p>
          <a:p>
            <a:pPr marL="914400" lvl="1" indent="-457200">
              <a:spcBef>
                <a:spcPts val="600"/>
              </a:spcBef>
              <a:buClr>
                <a:schemeClr val="accent1"/>
              </a:buClr>
            </a:pPr>
            <a:r>
              <a:rPr lang="el-GR" sz="1800" dirty="0"/>
              <a:t>Οι κίνδυνοι </a:t>
            </a:r>
            <a:r>
              <a:rPr lang="el-GR" sz="1800" dirty="0" smtClean="0"/>
              <a:t>αξιολογούνται από τον </a:t>
            </a:r>
            <a:r>
              <a:rPr lang="el-GR" sz="1800" dirty="0"/>
              <a:t>εργοδότη βάσει των πληροφοριών που λαμβάνει από τον </a:t>
            </a:r>
            <a:r>
              <a:rPr lang="el-GR" sz="1800" dirty="0" smtClean="0"/>
              <a:t>εργαζόμενο</a:t>
            </a:r>
            <a:r>
              <a:rPr lang="el-GR" sz="1800" dirty="0"/>
              <a:t>· </a:t>
            </a:r>
          </a:p>
          <a:p>
            <a:pPr marL="914400" lvl="1" indent="-457200">
              <a:spcBef>
                <a:spcPts val="600"/>
              </a:spcBef>
              <a:buClr>
                <a:schemeClr val="accent1"/>
              </a:buClr>
            </a:pPr>
            <a:r>
              <a:rPr lang="el-GR" sz="1800" dirty="0"/>
              <a:t>Η ατομική </a:t>
            </a:r>
            <a:r>
              <a:rPr lang="el-GR" sz="1800" dirty="0" smtClean="0"/>
              <a:t>εκτίμηση των κινδύνων </a:t>
            </a:r>
            <a:r>
              <a:rPr lang="el-GR" sz="1800" dirty="0"/>
              <a:t>για κάθε </a:t>
            </a:r>
            <a:r>
              <a:rPr lang="el-GR" sz="1800" dirty="0" err="1"/>
              <a:t>τηλεργαζόμενο</a:t>
            </a:r>
            <a:r>
              <a:rPr lang="el-GR" sz="1800" dirty="0"/>
              <a:t> </a:t>
            </a:r>
            <a:r>
              <a:rPr lang="el-GR" sz="1800" dirty="0" smtClean="0"/>
              <a:t>(πρόκειται για </a:t>
            </a:r>
            <a:r>
              <a:rPr lang="el-GR" sz="1800" dirty="0" err="1" smtClean="0"/>
              <a:t>αυτοαξιολόγηση</a:t>
            </a:r>
            <a:r>
              <a:rPr lang="el-GR" sz="1800" dirty="0" smtClean="0"/>
              <a:t> </a:t>
            </a:r>
            <a:r>
              <a:rPr lang="el-GR" sz="1800" dirty="0"/>
              <a:t>βάσει του εργαλείου / οδηγού / καταλόγου ελέγχων που παρέχεται από τον εργοδότη)·</a:t>
            </a:r>
          </a:p>
          <a:p>
            <a:pPr marL="914400" lvl="1" indent="-457200">
              <a:spcBef>
                <a:spcPts val="600"/>
              </a:spcBef>
              <a:buClr>
                <a:schemeClr val="accent1"/>
              </a:buClr>
            </a:pPr>
            <a:r>
              <a:rPr lang="el-GR" sz="1800" dirty="0"/>
              <a:t>Ο εργοδότης </a:t>
            </a:r>
            <a:r>
              <a:rPr lang="el-GR" sz="1800" dirty="0" smtClean="0"/>
              <a:t>ή ο </a:t>
            </a:r>
            <a:r>
              <a:rPr lang="el-GR" sz="1800" dirty="0"/>
              <a:t>ειδικός </a:t>
            </a:r>
            <a:r>
              <a:rPr lang="el-GR" sz="1800" dirty="0" smtClean="0"/>
              <a:t>σε θέματα πρόληψης των κινδύνων για την ΥΑΕ μπορεί </a:t>
            </a:r>
            <a:r>
              <a:rPr lang="el-GR" sz="1800" dirty="0"/>
              <a:t>να επισκέπτεται το σπίτι </a:t>
            </a:r>
            <a:r>
              <a:rPr lang="el-GR" sz="1800" dirty="0" smtClean="0"/>
              <a:t>αφού λάβει την </a:t>
            </a:r>
            <a:r>
              <a:rPr lang="el-GR" sz="1800" dirty="0"/>
              <a:t>άδεια του εργαζόμενου. Εάν δεν παρέχεται τέτοια άδεια, η </a:t>
            </a:r>
            <a:r>
              <a:rPr lang="el-GR" sz="1800" dirty="0" smtClean="0"/>
              <a:t>εκτίμηση των </a:t>
            </a:r>
            <a:r>
              <a:rPr lang="el-GR" sz="1800" dirty="0"/>
              <a:t>κινδύνων </a:t>
            </a:r>
            <a:r>
              <a:rPr lang="el-GR" sz="1800" dirty="0" smtClean="0"/>
              <a:t>στην εργασία πρέπει </a:t>
            </a:r>
            <a:r>
              <a:rPr lang="el-GR" sz="1800" dirty="0"/>
              <a:t>να διενεργείται βάσει των πληροφοριών που συλλέγονται από τον </a:t>
            </a:r>
            <a:r>
              <a:rPr lang="el-GR" sz="1800" dirty="0" err="1"/>
              <a:t>τηλεργαζόμενο</a:t>
            </a:r>
            <a:r>
              <a:rPr lang="el-GR" sz="1800" dirty="0"/>
              <a:t>.</a:t>
            </a:r>
          </a:p>
        </p:txBody>
      </p:sp>
    </p:spTree>
    <p:extLst>
      <p:ext uri="{BB962C8B-B14F-4D97-AF65-F5344CB8AC3E}">
        <p14:creationId xmlns="" xmlns:p14="http://schemas.microsoft.com/office/powerpoint/2010/main" val="285110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23478"/>
            <a:ext cx="8064896" cy="367200"/>
          </a:xfrm>
        </p:spPr>
        <p:txBody>
          <a:bodyPr/>
          <a:lstStyle/>
          <a:p>
            <a:r>
              <a:rPr lang="el-GR" sz="2200" dirty="0"/>
              <a:t>Κύριοι παράγοντες κινδύνου για </a:t>
            </a:r>
            <a:r>
              <a:rPr lang="el-GR" sz="2200" dirty="0" smtClean="0"/>
              <a:t>την πρόκληση ΜΣΠ </a:t>
            </a:r>
            <a:br>
              <a:rPr lang="el-GR" sz="2200" dirty="0" smtClean="0"/>
            </a:br>
            <a:r>
              <a:rPr lang="el-GR" sz="2200" dirty="0" smtClean="0"/>
              <a:t>που </a:t>
            </a:r>
            <a:r>
              <a:rPr lang="el-GR" sz="2200" dirty="0"/>
              <a:t>σχετίζονται με την τηλεργασία</a:t>
            </a:r>
          </a:p>
        </p:txBody>
      </p:sp>
      <p:sp>
        <p:nvSpPr>
          <p:cNvPr id="3" name="Content Placeholder 2"/>
          <p:cNvSpPr>
            <a:spLocks noGrp="1"/>
          </p:cNvSpPr>
          <p:nvPr>
            <p:ph sz="half" idx="1"/>
          </p:nvPr>
        </p:nvSpPr>
        <p:spPr>
          <a:xfrm>
            <a:off x="575469" y="1419622"/>
            <a:ext cx="7740948" cy="2448272"/>
          </a:xfrm>
        </p:spPr>
        <p:txBody>
          <a:bodyPr>
            <a:normAutofit/>
          </a:bodyPr>
          <a:lstStyle/>
          <a:p>
            <a:pPr marL="342900" indent="-342900" fontAlgn="base">
              <a:buFont typeface="+mj-lt"/>
              <a:buAutoNum type="arabicPeriod"/>
            </a:pPr>
            <a:r>
              <a:rPr lang="el-GR" sz="1700" dirty="0"/>
              <a:t>Εργονομία του σταθμού εργασίας και σχετικές στάσεις σώματος</a:t>
            </a:r>
          </a:p>
          <a:p>
            <a:pPr marL="342900" indent="-342900" fontAlgn="base">
              <a:spcBef>
                <a:spcPts val="600"/>
              </a:spcBef>
              <a:buFont typeface="+mj-lt"/>
              <a:buAutoNum type="arabicPeriod"/>
            </a:pPr>
            <a:r>
              <a:rPr lang="el-GR" sz="1700" dirty="0"/>
              <a:t>Παράγοντες του εργασιακού περιβάλλοντος</a:t>
            </a:r>
          </a:p>
          <a:p>
            <a:pPr marL="342900" indent="-342900" fontAlgn="base">
              <a:spcBef>
                <a:spcPts val="600"/>
              </a:spcBef>
              <a:buFont typeface="+mj-lt"/>
              <a:buAutoNum type="arabicPeriod"/>
            </a:pPr>
            <a:r>
              <a:rPr lang="el-GR" sz="1700" dirty="0"/>
              <a:t>Καθιστική συμπεριφορά και σωματική δραστηριότητα </a:t>
            </a:r>
            <a:r>
              <a:rPr lang="el-GR" sz="1700" dirty="0" smtClean="0"/>
              <a:t/>
            </a:r>
            <a:br>
              <a:rPr lang="el-GR" sz="1700" dirty="0" smtClean="0"/>
            </a:br>
            <a:r>
              <a:rPr lang="el-GR" sz="1700" dirty="0" smtClean="0"/>
              <a:t>(</a:t>
            </a:r>
            <a:r>
              <a:rPr lang="el-GR" sz="1700" dirty="0"/>
              <a:t>ή ακινησία)</a:t>
            </a:r>
          </a:p>
          <a:p>
            <a:pPr marL="342900" indent="-342900" fontAlgn="base">
              <a:spcBef>
                <a:spcPts val="600"/>
              </a:spcBef>
              <a:buFont typeface="+mj-lt"/>
              <a:buAutoNum type="arabicPeriod"/>
            </a:pPr>
            <a:r>
              <a:rPr lang="el-GR" sz="1700" dirty="0" smtClean="0"/>
              <a:t>Οργανωτικοί παράγοντες κινδύνου</a:t>
            </a:r>
            <a:endParaRPr lang="el-GR" sz="1700" dirty="0"/>
          </a:p>
          <a:p>
            <a:pPr marL="342900" indent="-342900" fontAlgn="base">
              <a:spcBef>
                <a:spcPts val="600"/>
              </a:spcBef>
              <a:buFont typeface="+mj-lt"/>
              <a:buAutoNum type="arabicPeriod"/>
            </a:pPr>
            <a:r>
              <a:rPr lang="el-GR" sz="1700" dirty="0"/>
              <a:t>Ψυχοκοινωνικοί παράγοντες κινδύνου</a:t>
            </a:r>
          </a:p>
          <a:p>
            <a:pPr marL="342900" indent="-342900" fontAlgn="base">
              <a:spcBef>
                <a:spcPts val="600"/>
              </a:spcBef>
              <a:buFont typeface="+mj-lt"/>
              <a:buAutoNum type="arabicPeriod"/>
            </a:pPr>
            <a:r>
              <a:rPr lang="el-GR" sz="1700" dirty="0" smtClean="0"/>
              <a:t>Προσωπικοί </a:t>
            </a:r>
            <a:r>
              <a:rPr lang="el-GR" sz="1700" dirty="0"/>
              <a:t>παράγοντες</a:t>
            </a:r>
          </a:p>
        </p:txBody>
      </p:sp>
    </p:spTree>
    <p:extLst>
      <p:ext uri="{BB962C8B-B14F-4D97-AF65-F5344CB8AC3E}">
        <p14:creationId xmlns="" xmlns:p14="http://schemas.microsoft.com/office/powerpoint/2010/main" val="1276379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normAutofit fontScale="90000"/>
          </a:bodyPr>
          <a:lstStyle/>
          <a:p>
            <a:pPr fontAlgn="base"/>
            <a:r>
              <a:rPr lang="el-GR" sz="2400" dirty="0"/>
              <a:t>1. Εργονομία του σταθμού εργασίας και στάσεις σώματος</a:t>
            </a:r>
          </a:p>
        </p:txBody>
      </p:sp>
      <p:sp>
        <p:nvSpPr>
          <p:cNvPr id="3" name="Content Placeholder 2"/>
          <p:cNvSpPr>
            <a:spLocks noGrp="1"/>
          </p:cNvSpPr>
          <p:nvPr>
            <p:ph sz="half" idx="1"/>
          </p:nvPr>
        </p:nvSpPr>
        <p:spPr>
          <a:xfrm>
            <a:off x="539750" y="915988"/>
            <a:ext cx="7632700" cy="3455987"/>
          </a:xfrm>
        </p:spPr>
        <p:txBody>
          <a:bodyPr anchor="t">
            <a:normAutofit fontScale="92500" lnSpcReduction="10000"/>
          </a:bodyPr>
          <a:lstStyle/>
          <a:p>
            <a:pPr fontAlgn="base">
              <a:spcBef>
                <a:spcPts val="600"/>
              </a:spcBef>
            </a:pPr>
            <a:r>
              <a:rPr lang="el-GR" sz="1800" dirty="0"/>
              <a:t>Η εργασία στον υπολογιστή συνεπάγεται επαναλαμβανόμενες κινήσεις, οι οποίες εκτελούνται κατά κύριο λόγο σε παρατεταμένα στατική και κυρίως καθιστή θέση. </a:t>
            </a:r>
          </a:p>
          <a:p>
            <a:pPr fontAlgn="base">
              <a:spcBef>
                <a:spcPts val="600"/>
              </a:spcBef>
            </a:pPr>
            <a:r>
              <a:rPr lang="el-GR" sz="1800" dirty="0"/>
              <a:t>Αυτό μπορεί να οδηγήσει σε ΜΣΠ, ιδίως όταν συνοδεύεται </a:t>
            </a:r>
            <a:endParaRPr lang="el-GR" sz="1800" dirty="0" smtClean="0"/>
          </a:p>
          <a:p>
            <a:pPr fontAlgn="base">
              <a:spcBef>
                <a:spcPts val="600"/>
              </a:spcBef>
              <a:buNone/>
            </a:pPr>
            <a:r>
              <a:rPr lang="el-GR" sz="1800" dirty="0" smtClean="0"/>
              <a:t>  από </a:t>
            </a:r>
            <a:r>
              <a:rPr lang="el-GR" sz="1800" dirty="0"/>
              <a:t>κακή εργονομία και απουσία </a:t>
            </a:r>
            <a:r>
              <a:rPr lang="el-GR" sz="1800" dirty="0" smtClean="0"/>
              <a:t>διαλειμμάτων.</a:t>
            </a:r>
            <a:endParaRPr lang="el-GR" sz="1800" dirty="0"/>
          </a:p>
          <a:p>
            <a:pPr fontAlgn="base">
              <a:spcBef>
                <a:spcPts val="600"/>
              </a:spcBef>
            </a:pPr>
            <a:r>
              <a:rPr lang="el-GR" sz="1800" dirty="0"/>
              <a:t>Πολλοί </a:t>
            </a:r>
            <a:r>
              <a:rPr lang="el-GR" sz="1800" dirty="0" err="1"/>
              <a:t>τηλεργαζόμενοι</a:t>
            </a:r>
            <a:r>
              <a:rPr lang="el-GR" sz="1800" dirty="0"/>
              <a:t> χρησιμοποιούν φορητούς υπολογιστές και αυτοσχέδιους σταθμούς εργασίας στο σπίτι, οι οποίοι συνεπάγονται μη ουδέτερες στάσεις σώματος και, </a:t>
            </a:r>
            <a:r>
              <a:rPr lang="el-GR" sz="1800" dirty="0" smtClean="0"/>
              <a:t>εξαιτίας αυτού,</a:t>
            </a:r>
            <a:r>
              <a:rPr lang="el-GR" sz="1800" dirty="0" smtClean="0">
                <a:solidFill>
                  <a:srgbClr val="FF0000"/>
                </a:solidFill>
              </a:rPr>
              <a:t> </a:t>
            </a:r>
            <a:r>
              <a:rPr lang="el-GR" sz="1800" dirty="0"/>
              <a:t>αυξημένα παράπονα για </a:t>
            </a:r>
            <a:r>
              <a:rPr lang="el-GR" sz="1800" dirty="0" err="1"/>
              <a:t>μυοσκελετικά</a:t>
            </a:r>
            <a:r>
              <a:rPr lang="el-GR" sz="1800" dirty="0"/>
              <a:t> προβλήματα. </a:t>
            </a:r>
          </a:p>
          <a:p>
            <a:pPr fontAlgn="base">
              <a:spcBef>
                <a:spcPts val="600"/>
              </a:spcBef>
            </a:pPr>
            <a:r>
              <a:rPr lang="el-GR" sz="1800" dirty="0"/>
              <a:t>Η ακατάλληλη θέση της οθόνης, του πληκτρολογίου ή του ποντικιού και η έλλειψη στήριξης των βραχιόνων </a:t>
            </a:r>
            <a:r>
              <a:rPr lang="el-GR" sz="1800" dirty="0" smtClean="0"/>
              <a:t>οδηγούν</a:t>
            </a:r>
            <a:br>
              <a:rPr lang="el-GR" sz="1800" dirty="0" smtClean="0"/>
            </a:br>
            <a:r>
              <a:rPr lang="el-GR" sz="1800" dirty="0" smtClean="0"/>
              <a:t>σε </a:t>
            </a:r>
            <a:r>
              <a:rPr lang="el-GR" sz="1800" dirty="0"/>
              <a:t>ενοχλήσεις και επιβάρυνση των μυών </a:t>
            </a:r>
            <a:r>
              <a:rPr lang="el-GR" sz="1800" dirty="0" smtClean="0"/>
              <a:t>των </a:t>
            </a:r>
            <a:r>
              <a:rPr lang="el-GR" sz="1800" dirty="0"/>
              <a:t>άνω </a:t>
            </a:r>
            <a:r>
              <a:rPr lang="el-GR" sz="1800" dirty="0" smtClean="0"/>
              <a:t>άκρων </a:t>
            </a:r>
            <a:br>
              <a:rPr lang="el-GR" sz="1800" dirty="0" smtClean="0"/>
            </a:br>
            <a:r>
              <a:rPr lang="el-GR" sz="1800" dirty="0" smtClean="0"/>
              <a:t>και </a:t>
            </a:r>
            <a:r>
              <a:rPr lang="el-GR" sz="1800" dirty="0"/>
              <a:t>της πλάτης.</a:t>
            </a:r>
          </a:p>
          <a:p>
            <a:endParaRPr lang="en-GB" sz="2000" dirty="0"/>
          </a:p>
        </p:txBody>
      </p:sp>
    </p:spTree>
    <p:extLst>
      <p:ext uri="{BB962C8B-B14F-4D97-AF65-F5344CB8AC3E}">
        <p14:creationId xmlns="" xmlns:p14="http://schemas.microsoft.com/office/powerpoint/2010/main" val="392975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dirty="0"/>
              <a:t>2. </a:t>
            </a:r>
            <a:r>
              <a:rPr lang="el-GR" sz="2400" dirty="0" smtClean="0"/>
              <a:t>Παράγοντες του εργασιακού περιβάλλοντος </a:t>
            </a:r>
            <a:endParaRPr lang="el-GR" sz="2400" dirty="0"/>
          </a:p>
        </p:txBody>
      </p:sp>
      <p:sp>
        <p:nvSpPr>
          <p:cNvPr id="3" name="Content Placeholder 2"/>
          <p:cNvSpPr>
            <a:spLocks noGrp="1"/>
          </p:cNvSpPr>
          <p:nvPr>
            <p:ph sz="half" idx="1"/>
          </p:nvPr>
        </p:nvSpPr>
        <p:spPr>
          <a:xfrm>
            <a:off x="539750" y="915988"/>
            <a:ext cx="7848674" cy="3527970"/>
          </a:xfrm>
        </p:spPr>
        <p:txBody>
          <a:bodyPr anchor="t">
            <a:noAutofit/>
          </a:bodyPr>
          <a:lstStyle/>
          <a:p>
            <a:pPr fontAlgn="base"/>
            <a:r>
              <a:rPr lang="el-GR" sz="1600" dirty="0"/>
              <a:t>Υπάρχουν στοιχεία από τα οποία προκύπτει ότι </a:t>
            </a:r>
            <a:r>
              <a:rPr lang="el-GR" sz="1600" dirty="0" smtClean="0"/>
              <a:t>παράγοντες του εργασιακού περιβάλλοντος, όπως </a:t>
            </a:r>
            <a:r>
              <a:rPr lang="el-GR" sz="1600" dirty="0"/>
              <a:t>η ενόχληση που προκαλείται από το εκτυφλωτικό φως ή την αντανάκλαση, το ρεύμα του αέρα, τον θόρυβο και την κακή ποιότητα του αέρα, σχετίζονται με </a:t>
            </a:r>
            <a:r>
              <a:rPr lang="el-GR" sz="1600" dirty="0" smtClean="0"/>
              <a:t>εμφάνιση ΜΣΠ </a:t>
            </a:r>
            <a:r>
              <a:rPr lang="el-GR" sz="1600" dirty="0"/>
              <a:t>στον αυχένα και στους ώμους. </a:t>
            </a:r>
          </a:p>
          <a:p>
            <a:pPr fontAlgn="base">
              <a:spcBef>
                <a:spcPts val="600"/>
              </a:spcBef>
            </a:pPr>
            <a:r>
              <a:rPr lang="el-GR" sz="1600" dirty="0"/>
              <a:t>Παρότι οι </a:t>
            </a:r>
            <a:r>
              <a:rPr lang="el-GR" sz="1600" dirty="0" smtClean="0"/>
              <a:t>παράγοντες του εργασιακού περιβάλλοντος λαμβάνονται </a:t>
            </a:r>
            <a:r>
              <a:rPr lang="el-GR" sz="1600" dirty="0"/>
              <a:t>δεόντως υπόψη κατά τον σχεδιασμό των γραφείων, υπάρχουν μεγάλες πιθανότητες να παραβλεφθούν στο περιβάλλον τηλεργασίας στο σπίτι.</a:t>
            </a: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051061" y="2966262"/>
            <a:ext cx="2952328" cy="1693720"/>
          </a:xfrm>
          <a:prstGeom prst="rect">
            <a:avLst/>
          </a:prstGeom>
        </p:spPr>
      </p:pic>
    </p:spTree>
    <p:extLst>
      <p:ext uri="{BB962C8B-B14F-4D97-AF65-F5344CB8AC3E}">
        <p14:creationId xmlns="" xmlns:p14="http://schemas.microsoft.com/office/powerpoint/2010/main" val="105807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80112" y="1635646"/>
            <a:ext cx="4174607" cy="3888432"/>
          </a:xfrm>
          <a:prstGeom prst="rect">
            <a:avLst/>
          </a:prstGeom>
          <a:blipFill dpi="0" rotWithShape="1">
            <a:blip r:embed="rId3" cstate="print">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450003" y="135000"/>
            <a:ext cx="8154445" cy="367200"/>
          </a:xfrm>
        </p:spPr>
        <p:txBody>
          <a:bodyPr>
            <a:normAutofit fontScale="90000"/>
          </a:bodyPr>
          <a:lstStyle/>
          <a:p>
            <a:pPr fontAlgn="base"/>
            <a:r>
              <a:rPr lang="el-GR" sz="2400" dirty="0"/>
              <a:t>3. Καθιστική συμπεριφορά και σωματική δραστηριότητα</a:t>
            </a:r>
          </a:p>
        </p:txBody>
      </p:sp>
      <p:sp>
        <p:nvSpPr>
          <p:cNvPr id="3" name="Content Placeholder 2"/>
          <p:cNvSpPr>
            <a:spLocks noGrp="1"/>
          </p:cNvSpPr>
          <p:nvPr>
            <p:ph sz="half" idx="1"/>
          </p:nvPr>
        </p:nvSpPr>
        <p:spPr>
          <a:xfrm>
            <a:off x="539552" y="1059582"/>
            <a:ext cx="7632700" cy="3454471"/>
          </a:xfrm>
        </p:spPr>
        <p:txBody>
          <a:bodyPr anchor="t">
            <a:normAutofit/>
          </a:bodyPr>
          <a:lstStyle/>
          <a:p>
            <a:pPr fontAlgn="base"/>
            <a:r>
              <a:rPr lang="el-GR" sz="1700" dirty="0"/>
              <a:t>Η τηλεργασία από το σπίτι συνεπάγεται μεγαλύτερα διαστήματα καθιστικής δραστηριότητας και λιγότερα διαλείμματα σε σχέση </a:t>
            </a:r>
            <a:r>
              <a:rPr lang="el-GR" sz="1700" dirty="0" smtClean="0"/>
              <a:t/>
            </a:r>
            <a:br>
              <a:rPr lang="el-GR" sz="1700" dirty="0" smtClean="0"/>
            </a:br>
            <a:r>
              <a:rPr lang="el-GR" sz="1700" dirty="0" smtClean="0"/>
              <a:t>με </a:t>
            </a:r>
            <a:r>
              <a:rPr lang="el-GR" sz="1700" dirty="0"/>
              <a:t>την εργασία στο γραφείο. </a:t>
            </a:r>
          </a:p>
          <a:p>
            <a:pPr fontAlgn="base">
              <a:spcBef>
                <a:spcPts val="600"/>
              </a:spcBef>
            </a:pPr>
            <a:r>
              <a:rPr lang="el-GR" sz="1700" dirty="0"/>
              <a:t>Αυτό, σε συνδυασμό με την κακή εργονομία των σταθμών εργασίας, ενδέχεται να οδηγήσει σε αύξηση των ΜΣΠ.</a:t>
            </a:r>
          </a:p>
          <a:p>
            <a:pPr fontAlgn="base">
              <a:spcBef>
                <a:spcPts val="600"/>
              </a:spcBef>
            </a:pPr>
            <a:r>
              <a:rPr lang="el-GR" sz="1700" dirty="0"/>
              <a:t>Η απουσία κίνησης κατά τη διάρκεια της καθιστικής </a:t>
            </a:r>
            <a:r>
              <a:rPr lang="el-GR" sz="1700" dirty="0" smtClean="0"/>
              <a:t/>
            </a:r>
            <a:br>
              <a:rPr lang="el-GR" sz="1700" dirty="0" smtClean="0"/>
            </a:br>
            <a:r>
              <a:rPr lang="el-GR" sz="1700" dirty="0" smtClean="0"/>
              <a:t>δραστηριότητας </a:t>
            </a:r>
            <a:r>
              <a:rPr lang="el-GR" sz="1700" dirty="0"/>
              <a:t>οδηγεί σε υψηλότερο φορτίο για τους </a:t>
            </a:r>
            <a:r>
              <a:rPr lang="el-GR" sz="1700" dirty="0" smtClean="0"/>
              <a:t/>
            </a:r>
            <a:br>
              <a:rPr lang="el-GR" sz="1700" dirty="0" smtClean="0"/>
            </a:br>
            <a:r>
              <a:rPr lang="el-GR" sz="1700" dirty="0" smtClean="0"/>
              <a:t>σπονδυλικούς </a:t>
            </a:r>
            <a:r>
              <a:rPr lang="el-GR" sz="1700" dirty="0"/>
              <a:t>δίσκους και μειώνει την κυκλοφορία </a:t>
            </a:r>
            <a:r>
              <a:rPr lang="el-GR" sz="1700" dirty="0" smtClean="0"/>
              <a:t/>
            </a:r>
            <a:br>
              <a:rPr lang="el-GR" sz="1700" dirty="0" smtClean="0"/>
            </a:br>
            <a:r>
              <a:rPr lang="el-GR" sz="1700" dirty="0" smtClean="0"/>
              <a:t>του </a:t>
            </a:r>
            <a:r>
              <a:rPr lang="el-GR" sz="1700" dirty="0"/>
              <a:t>αίματος και την παροχή οξυγόνου στους μυς. </a:t>
            </a:r>
          </a:p>
          <a:p>
            <a:pPr fontAlgn="base">
              <a:spcBef>
                <a:spcPts val="600"/>
              </a:spcBef>
            </a:pPr>
            <a:r>
              <a:rPr lang="el-GR" sz="1700" dirty="0"/>
              <a:t>Οι κίνδυνοι για την υγεία που σχετίζονται με καθιστική </a:t>
            </a:r>
            <a:r>
              <a:rPr lang="el-GR" sz="1700" dirty="0" smtClean="0"/>
              <a:t/>
            </a:r>
            <a:br>
              <a:rPr lang="el-GR" sz="1700" dirty="0" smtClean="0"/>
            </a:br>
            <a:r>
              <a:rPr lang="el-GR" sz="1700" dirty="0" smtClean="0"/>
              <a:t>συμπεριφορά </a:t>
            </a:r>
            <a:r>
              <a:rPr lang="el-GR" sz="1700" dirty="0"/>
              <a:t>δεν μπορούν να αντισταθμιστούν </a:t>
            </a:r>
            <a:r>
              <a:rPr lang="el-GR" sz="1700" dirty="0" smtClean="0"/>
              <a:t>πλήρως</a:t>
            </a:r>
            <a:br>
              <a:rPr lang="el-GR" sz="1700" dirty="0" smtClean="0"/>
            </a:br>
            <a:r>
              <a:rPr lang="el-GR" sz="1700" dirty="0" smtClean="0"/>
              <a:t>με </a:t>
            </a:r>
            <a:r>
              <a:rPr lang="el-GR" sz="1700" dirty="0"/>
              <a:t>την σωματική άσκηση στον ελεύθερο χρόνο μας.</a:t>
            </a:r>
          </a:p>
          <a:p>
            <a:pPr fontAlgn="base"/>
            <a:endParaRPr lang="en-GB" sz="2000" dirty="0"/>
          </a:p>
        </p:txBody>
      </p:sp>
    </p:spTree>
    <p:extLst>
      <p:ext uri="{BB962C8B-B14F-4D97-AF65-F5344CB8AC3E}">
        <p14:creationId xmlns="" xmlns:p14="http://schemas.microsoft.com/office/powerpoint/2010/main" val="2105702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dirty="0"/>
              <a:t>4. </a:t>
            </a:r>
            <a:r>
              <a:rPr lang="el-GR" sz="2400" dirty="0" smtClean="0"/>
              <a:t>Οργανωτικοί παράγοντες κινδύνου</a:t>
            </a:r>
            <a:endParaRPr lang="el-GR" sz="2400" dirty="0"/>
          </a:p>
        </p:txBody>
      </p:sp>
      <p:sp>
        <p:nvSpPr>
          <p:cNvPr id="3" name="Content Placeholder 2"/>
          <p:cNvSpPr>
            <a:spLocks noGrp="1"/>
          </p:cNvSpPr>
          <p:nvPr>
            <p:ph sz="half" idx="1"/>
          </p:nvPr>
        </p:nvSpPr>
        <p:spPr>
          <a:xfrm>
            <a:off x="539750" y="1001679"/>
            <a:ext cx="7632700" cy="3442279"/>
          </a:xfrm>
        </p:spPr>
        <p:txBody>
          <a:bodyPr anchor="t">
            <a:noAutofit/>
          </a:bodyPr>
          <a:lstStyle/>
          <a:p>
            <a:pPr fontAlgn="base">
              <a:spcBef>
                <a:spcPts val="600"/>
              </a:spcBef>
            </a:pPr>
            <a:r>
              <a:rPr lang="el-GR" sz="1700" dirty="0"/>
              <a:t>Ένας άλλος παράγοντας κινδύνου της τηλεργασίας από </a:t>
            </a:r>
            <a:r>
              <a:rPr lang="el-GR" sz="1700" dirty="0" smtClean="0"/>
              <a:t/>
            </a:r>
            <a:br>
              <a:rPr lang="el-GR" sz="1700" dirty="0" smtClean="0"/>
            </a:br>
            <a:r>
              <a:rPr lang="el-GR" sz="1700" dirty="0" smtClean="0"/>
              <a:t>το </a:t>
            </a:r>
            <a:r>
              <a:rPr lang="el-GR" sz="1700" dirty="0"/>
              <a:t>σπίτι είναι τα ασαφή όρια μεταξύ εργασίας και σπιτιού. </a:t>
            </a:r>
          </a:p>
          <a:p>
            <a:pPr fontAlgn="base">
              <a:spcBef>
                <a:spcPts val="600"/>
              </a:spcBef>
            </a:pPr>
            <a:r>
              <a:rPr lang="el-GR" sz="1700" dirty="0"/>
              <a:t>Οι </a:t>
            </a:r>
            <a:r>
              <a:rPr lang="el-GR" sz="1700" dirty="0" err="1"/>
              <a:t>τηλεργαζόμενοι</a:t>
            </a:r>
            <a:r>
              <a:rPr lang="el-GR" sz="1700" dirty="0"/>
              <a:t> εργάζονται συχνά περισσότερες ώρες </a:t>
            </a:r>
            <a:r>
              <a:rPr lang="el-GR" sz="1700" dirty="0" smtClean="0"/>
              <a:t/>
            </a:r>
            <a:br>
              <a:rPr lang="el-GR" sz="1700" dirty="0" smtClean="0"/>
            </a:br>
            <a:r>
              <a:rPr lang="el-GR" sz="1700" dirty="0" smtClean="0"/>
              <a:t>από </a:t>
            </a:r>
            <a:r>
              <a:rPr lang="el-GR" sz="1700" dirty="0"/>
              <a:t>το σπίτι προκειμένου να είναι βέβαιοι πως </a:t>
            </a:r>
            <a:r>
              <a:rPr lang="el-GR" sz="1700" dirty="0" smtClean="0"/>
              <a:t>πληρούν</a:t>
            </a:r>
            <a:br>
              <a:rPr lang="el-GR" sz="1700" dirty="0" smtClean="0"/>
            </a:br>
            <a:r>
              <a:rPr lang="el-GR" sz="1700" dirty="0" smtClean="0"/>
              <a:t>ή </a:t>
            </a:r>
            <a:r>
              <a:rPr lang="el-GR" sz="1700" dirty="0"/>
              <a:t>υπερβαίνουν τις προσδοκίες του εργοδότη τους.</a:t>
            </a:r>
          </a:p>
          <a:p>
            <a:pPr fontAlgn="base">
              <a:spcBef>
                <a:spcPts val="600"/>
              </a:spcBef>
            </a:pPr>
            <a:r>
              <a:rPr lang="el-GR" sz="1700" dirty="0"/>
              <a:t>Οι </a:t>
            </a:r>
            <a:r>
              <a:rPr lang="el-GR" sz="1700" dirty="0" err="1"/>
              <a:t>τηλεργαζόμενοι</a:t>
            </a:r>
            <a:r>
              <a:rPr lang="el-GR" sz="1700" dirty="0"/>
              <a:t> έχουν λιγότερες ευκαιρίες </a:t>
            </a:r>
            <a:r>
              <a:rPr lang="el-GR" sz="1700" dirty="0" smtClean="0"/>
              <a:t/>
            </a:r>
            <a:br>
              <a:rPr lang="el-GR" sz="1700" dirty="0" smtClean="0"/>
            </a:br>
            <a:r>
              <a:rPr lang="el-GR" sz="1700" dirty="0" smtClean="0"/>
              <a:t>κοινωνικοποίησης </a:t>
            </a:r>
            <a:r>
              <a:rPr lang="el-GR" sz="1700" dirty="0"/>
              <a:t>με τους συναδέλφους τους.</a:t>
            </a:r>
          </a:p>
          <a:p>
            <a:pPr fontAlgn="base">
              <a:spcBef>
                <a:spcPts val="600"/>
              </a:spcBef>
            </a:pPr>
            <a:r>
              <a:rPr lang="el-GR" sz="1700" dirty="0"/>
              <a:t>Τα παρατεταμένα διαστήματα εργασίας, </a:t>
            </a:r>
            <a:r>
              <a:rPr lang="el-GR" sz="1700" dirty="0" smtClean="0"/>
              <a:t/>
            </a:r>
            <a:br>
              <a:rPr lang="el-GR" sz="1700" dirty="0" smtClean="0"/>
            </a:br>
            <a:r>
              <a:rPr lang="el-GR" sz="1700" dirty="0" smtClean="0"/>
              <a:t>σε </a:t>
            </a:r>
            <a:r>
              <a:rPr lang="el-GR" sz="1700" dirty="0"/>
              <a:t>συνδυασμό με τα μεγαλύτερα διαστήματα </a:t>
            </a:r>
            <a:r>
              <a:rPr lang="el-GR" sz="1700" dirty="0" smtClean="0"/>
              <a:t/>
            </a:r>
            <a:br>
              <a:rPr lang="el-GR" sz="1700" dirty="0" smtClean="0"/>
            </a:br>
            <a:r>
              <a:rPr lang="el-GR" sz="1700" dirty="0" smtClean="0"/>
              <a:t>καθιστικής </a:t>
            </a:r>
            <a:r>
              <a:rPr lang="el-GR" sz="1700" dirty="0"/>
              <a:t>δραστηριότητας, ενέχουν αυξημένο </a:t>
            </a:r>
            <a:r>
              <a:rPr lang="el-GR" sz="1700" dirty="0" smtClean="0"/>
              <a:t/>
            </a:r>
            <a:br>
              <a:rPr lang="el-GR" sz="1700" dirty="0" smtClean="0"/>
            </a:br>
            <a:r>
              <a:rPr lang="el-GR" sz="1700" dirty="0" smtClean="0"/>
              <a:t>κίνδυνο </a:t>
            </a:r>
            <a:r>
              <a:rPr lang="el-GR" sz="1700" dirty="0"/>
              <a:t>εμφάνισης ΜΣΠ. </a:t>
            </a:r>
          </a:p>
          <a:p>
            <a:pPr fontAlgn="base"/>
            <a:endParaRPr lang="en-GB" sz="2000" dirty="0"/>
          </a:p>
        </p:txBody>
      </p:sp>
      <p:sp>
        <p:nvSpPr>
          <p:cNvPr id="5" name="Rectangle 4"/>
          <p:cNvSpPr/>
          <p:nvPr/>
        </p:nvSpPr>
        <p:spPr>
          <a:xfrm>
            <a:off x="5976664" y="1635646"/>
            <a:ext cx="3707904" cy="3888432"/>
          </a:xfrm>
          <a:prstGeom prst="rect">
            <a:avLst/>
          </a:prstGeom>
          <a:blipFill dpi="0" rotWithShape="1">
            <a:blip r:embed="rId3" cstate="print">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 xmlns:p14="http://schemas.microsoft.com/office/powerpoint/2010/main" val="1252653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1602"/>
            <a:ext cx="8024543" cy="367200"/>
          </a:xfrm>
        </p:spPr>
        <p:txBody>
          <a:bodyPr>
            <a:normAutofit fontScale="90000"/>
          </a:bodyPr>
          <a:lstStyle/>
          <a:p>
            <a:pPr fontAlgn="base"/>
            <a:r>
              <a:rPr lang="el-GR" sz="2400" dirty="0"/>
              <a:t>5. Ψυχοκοινωνικοί παράγοντες 1 – αρνητικοί παράγοντες</a:t>
            </a:r>
          </a:p>
        </p:txBody>
      </p:sp>
      <p:sp>
        <p:nvSpPr>
          <p:cNvPr id="3" name="Content Placeholder 2"/>
          <p:cNvSpPr>
            <a:spLocks noGrp="1"/>
          </p:cNvSpPr>
          <p:nvPr>
            <p:ph sz="half" idx="1"/>
          </p:nvPr>
        </p:nvSpPr>
        <p:spPr>
          <a:xfrm>
            <a:off x="539750" y="915988"/>
            <a:ext cx="7632700" cy="3455987"/>
          </a:xfrm>
        </p:spPr>
        <p:txBody>
          <a:bodyPr anchor="t">
            <a:normAutofit fontScale="92500" lnSpcReduction="20000"/>
          </a:bodyPr>
          <a:lstStyle/>
          <a:p>
            <a:pPr fontAlgn="base">
              <a:spcBef>
                <a:spcPts val="600"/>
              </a:spcBef>
            </a:pPr>
            <a:r>
              <a:rPr lang="el-GR" sz="1800" dirty="0"/>
              <a:t>Ο υπερβολικός φόρτος εργασίας, η παρατεταμένη κοινωνική απομόνωση από τους συναδέλφους, η απουσία άμεσης αλληλεπίδρασης και υποστήριξης και το άγχος </a:t>
            </a:r>
            <a:r>
              <a:rPr lang="el-GR" sz="1800" dirty="0" smtClean="0"/>
              <a:t>μπορεί </a:t>
            </a:r>
            <a:r>
              <a:rPr lang="el-GR" sz="1800" dirty="0"/>
              <a:t>να έχουν αντίκτυπο στην </a:t>
            </a:r>
            <a:r>
              <a:rPr lang="el-GR" sz="1800" dirty="0" smtClean="0"/>
              <a:t>ευημερία </a:t>
            </a:r>
            <a:r>
              <a:rPr lang="el-GR" sz="1800" dirty="0"/>
              <a:t>των εργαζομένων, γεγονός το </a:t>
            </a:r>
            <a:r>
              <a:rPr lang="el-GR" sz="1800" dirty="0" smtClean="0"/>
              <a:t>οποίο </a:t>
            </a:r>
            <a:r>
              <a:rPr lang="el-GR" sz="1800" dirty="0"/>
              <a:t>μπορεί με τη σειρά του να αυξήσει τον κίνδυνο εμφάνισης ΜΣΠ. </a:t>
            </a:r>
          </a:p>
          <a:p>
            <a:pPr fontAlgn="base">
              <a:spcBef>
                <a:spcPts val="600"/>
              </a:spcBef>
            </a:pPr>
            <a:r>
              <a:rPr lang="el-GR" sz="1800" dirty="0"/>
              <a:t>Η έκταση της τηλεργασίας είναι αντιστρόφως ανάλογη με </a:t>
            </a:r>
            <a:r>
              <a:rPr lang="el-GR" sz="1800" dirty="0" smtClean="0"/>
              <a:t/>
            </a:r>
            <a:br>
              <a:rPr lang="el-GR" sz="1800" dirty="0" smtClean="0"/>
            </a:br>
            <a:r>
              <a:rPr lang="el-GR" sz="1800" dirty="0" smtClean="0"/>
              <a:t>την </a:t>
            </a:r>
            <a:r>
              <a:rPr lang="el-GR" sz="1800" dirty="0"/>
              <a:t>κοινωνική υποστήριξη εκ μέρους των συναδέλφων και </a:t>
            </a:r>
            <a:r>
              <a:rPr lang="el-GR" sz="1800" dirty="0" smtClean="0"/>
              <a:t/>
            </a:r>
            <a:br>
              <a:rPr lang="el-GR" sz="1800" dirty="0" smtClean="0"/>
            </a:br>
            <a:r>
              <a:rPr lang="el-GR" sz="1800" dirty="0" smtClean="0"/>
              <a:t>των προϊσταμένων.</a:t>
            </a:r>
            <a:endParaRPr lang="el-GR" sz="1800" dirty="0"/>
          </a:p>
          <a:p>
            <a:pPr fontAlgn="base">
              <a:spcBef>
                <a:spcPts val="600"/>
              </a:spcBef>
            </a:pPr>
            <a:r>
              <a:rPr lang="el-GR" sz="1800" dirty="0"/>
              <a:t>Η έλλειψη κοινωνικής υποστήριξης από συναδέλφους και προϊσταμένους, η χαμηλή αυτονομία, οι υψηλές </a:t>
            </a:r>
            <a:r>
              <a:rPr lang="el-GR" sz="1800" dirty="0" smtClean="0"/>
              <a:t>απαιτήσεις</a:t>
            </a:r>
            <a:br>
              <a:rPr lang="el-GR" sz="1800" dirty="0" smtClean="0"/>
            </a:br>
            <a:r>
              <a:rPr lang="el-GR" sz="1800" dirty="0" smtClean="0"/>
              <a:t> </a:t>
            </a:r>
            <a:r>
              <a:rPr lang="el-GR" sz="1800" dirty="0"/>
              <a:t>της </a:t>
            </a:r>
            <a:r>
              <a:rPr lang="el-GR" sz="1800" dirty="0" smtClean="0"/>
              <a:t>εργασίας </a:t>
            </a:r>
            <a:r>
              <a:rPr lang="el-GR" sz="1800" dirty="0"/>
              <a:t>και η χαμηλή ικανοποίηση από την </a:t>
            </a:r>
            <a:r>
              <a:rPr lang="el-GR" sz="1800" dirty="0" smtClean="0"/>
              <a:t>εργασία</a:t>
            </a:r>
            <a:br>
              <a:rPr lang="el-GR" sz="1800" dirty="0" smtClean="0"/>
            </a:br>
            <a:r>
              <a:rPr lang="el-GR" sz="1800" dirty="0" smtClean="0"/>
              <a:t>φαίνεται πως </a:t>
            </a:r>
            <a:r>
              <a:rPr lang="el-GR" sz="1800" dirty="0"/>
              <a:t>συνδέονται με αυξημένη εκδήλωση </a:t>
            </a:r>
            <a:r>
              <a:rPr lang="el-GR" sz="1800" dirty="0" smtClean="0"/>
              <a:t>ΜΣΠ.</a:t>
            </a:r>
          </a:p>
          <a:p>
            <a:pPr fontAlgn="base">
              <a:spcBef>
                <a:spcPts val="600"/>
              </a:spcBef>
            </a:pPr>
            <a:r>
              <a:rPr lang="el-GR" sz="1800" dirty="0" smtClean="0"/>
              <a:t>Η </a:t>
            </a:r>
            <a:r>
              <a:rPr lang="el-GR" sz="1800" dirty="0" smtClean="0"/>
              <a:t>συνεχής εργασία και η αίσθηση ότι ζει κανείς νυχθημερόν</a:t>
            </a:r>
            <a:br>
              <a:rPr lang="el-GR" sz="1800" dirty="0" smtClean="0"/>
            </a:br>
            <a:r>
              <a:rPr lang="el-GR" sz="1800" dirty="0" smtClean="0"/>
              <a:t>στο «γραφείο</a:t>
            </a:r>
            <a:r>
              <a:rPr lang="el-GR" sz="1800" dirty="0" smtClean="0"/>
              <a:t>» μπορεί να </a:t>
            </a:r>
            <a:r>
              <a:rPr lang="el-GR" sz="1800" dirty="0" smtClean="0"/>
              <a:t>προκαλέσουν </a:t>
            </a:r>
            <a:r>
              <a:rPr lang="el-GR" sz="1800" dirty="0" smtClean="0"/>
              <a:t>άγχος, το οποίο</a:t>
            </a:r>
            <a:br>
              <a:rPr lang="el-GR" sz="1800" dirty="0" smtClean="0"/>
            </a:br>
            <a:r>
              <a:rPr lang="el-GR" sz="1800" dirty="0" smtClean="0"/>
              <a:t>συμβάλλει στην εμφάνιση ΜΣΠ.</a:t>
            </a:r>
            <a:endParaRPr lang="el-GR" sz="1800" dirty="0"/>
          </a:p>
        </p:txBody>
      </p:sp>
      <p:sp>
        <p:nvSpPr>
          <p:cNvPr id="6" name="Rectangle 5"/>
          <p:cNvSpPr/>
          <p:nvPr/>
        </p:nvSpPr>
        <p:spPr>
          <a:xfrm rot="1528680">
            <a:off x="5958621" y="1649742"/>
            <a:ext cx="3491880" cy="3888432"/>
          </a:xfrm>
          <a:prstGeom prst="rect">
            <a:avLst/>
          </a:prstGeom>
          <a:blipFill dpi="0" rotWithShape="1">
            <a:blip r:embed="rId3" cstate="print">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 xmlns:p14="http://schemas.microsoft.com/office/powerpoint/2010/main" val="300322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a:t>5. Ψυχοκοινωνικοί παράγοντες 2 – θετικοί παράγοντες</a:t>
            </a:r>
          </a:p>
        </p:txBody>
      </p:sp>
      <p:sp>
        <p:nvSpPr>
          <p:cNvPr id="3" name="Content Placeholder 2"/>
          <p:cNvSpPr>
            <a:spLocks noGrp="1"/>
          </p:cNvSpPr>
          <p:nvPr>
            <p:ph sz="half" idx="1"/>
          </p:nvPr>
        </p:nvSpPr>
        <p:spPr>
          <a:xfrm>
            <a:off x="539750" y="1059582"/>
            <a:ext cx="6264498" cy="3599978"/>
          </a:xfrm>
        </p:spPr>
        <p:txBody>
          <a:bodyPr anchor="t">
            <a:noAutofit/>
          </a:bodyPr>
          <a:lstStyle/>
          <a:p>
            <a:pPr fontAlgn="base"/>
            <a:r>
              <a:rPr lang="el-GR" sz="2000" dirty="0"/>
              <a:t>Οι θετικές ψυχοκοινωνικές πτυχές της εργασίας από το σπίτι (π.χ. μεγαλύτερη αυτονομία και υψηλότερη ικανοποίηση από την εργασία) θα μπορούσαν να έχουν ευεργετική επίδραση σε προβλήματα υγείας, όπως οι ΜΣΠ, και να καθυστερήσουν ενδεχομένως την </a:t>
            </a:r>
            <a:r>
              <a:rPr lang="el-GR" sz="2000" dirty="0" smtClean="0"/>
              <a:t>εκδήλωση</a:t>
            </a:r>
            <a:br>
              <a:rPr lang="el-GR" sz="2000" dirty="0" smtClean="0"/>
            </a:br>
            <a:r>
              <a:rPr lang="el-GR" sz="2000" dirty="0" smtClean="0"/>
              <a:t>των </a:t>
            </a:r>
            <a:r>
              <a:rPr lang="el-GR" sz="2000" dirty="0"/>
              <a:t>συμπτωμάτων.  </a:t>
            </a:r>
          </a:p>
          <a:p>
            <a:pPr fontAlgn="base"/>
            <a:endParaRPr lang="en-GB" sz="2000" dirty="0"/>
          </a:p>
        </p:txBody>
      </p:sp>
      <p:sp>
        <p:nvSpPr>
          <p:cNvPr id="7" name="Rectangle 6"/>
          <p:cNvSpPr/>
          <p:nvPr/>
        </p:nvSpPr>
        <p:spPr>
          <a:xfrm>
            <a:off x="5976664" y="1629962"/>
            <a:ext cx="3491880" cy="3888432"/>
          </a:xfrm>
          <a:prstGeom prst="rect">
            <a:avLst/>
          </a:prstGeom>
          <a:blipFill dpi="0" rotWithShape="1">
            <a:blip r:embed="rId3" cstate="print">
              <a:alphaModFix amt="20000"/>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 xmlns:p14="http://schemas.microsoft.com/office/powerpoint/2010/main" val="132686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9"/>
            <a:ext cx="7632700" cy="3455986"/>
          </a:xfrm>
        </p:spPr>
        <p:txBody>
          <a:bodyPr lIns="0" tIns="0" rIns="0" bIns="0">
            <a:normAutofit/>
          </a:bodyPr>
          <a:lstStyle/>
          <a:p>
            <a:r>
              <a:rPr lang="el-GR" sz="1700" dirty="0"/>
              <a:t>Τα ιδιαίτερα </a:t>
            </a:r>
            <a:r>
              <a:rPr lang="el-GR" sz="1700" dirty="0" smtClean="0"/>
              <a:t>προσωπικά χαρακτηριστικά </a:t>
            </a:r>
            <a:r>
              <a:rPr lang="el-GR" sz="1700" dirty="0"/>
              <a:t>των εργαζομένων μπορούν επίσης να αποτελέσουν παράγοντες κινδύνου </a:t>
            </a:r>
            <a:r>
              <a:rPr lang="el-GR" sz="1700" dirty="0" smtClean="0"/>
              <a:t>για την εμφάνιση ΜΣΠ </a:t>
            </a:r>
            <a:r>
              <a:rPr lang="el-GR" sz="1700" dirty="0"/>
              <a:t>(εάν οι κίνδυνοι δεν αντιμετωπιστούν κατάλληλα):</a:t>
            </a:r>
          </a:p>
          <a:p>
            <a:pPr lvl="1"/>
            <a:r>
              <a:rPr lang="el-GR" sz="1700" dirty="0" smtClean="0"/>
              <a:t> ηλικία</a:t>
            </a:r>
            <a:endParaRPr lang="el-GR" sz="1700" dirty="0"/>
          </a:p>
          <a:p>
            <a:pPr lvl="1"/>
            <a:r>
              <a:rPr lang="el-GR" sz="1700" dirty="0" smtClean="0"/>
              <a:t> φύλο</a:t>
            </a:r>
            <a:endParaRPr lang="el-GR" sz="1700" dirty="0"/>
          </a:p>
          <a:p>
            <a:pPr lvl="1"/>
            <a:r>
              <a:rPr lang="el-GR" sz="1700" dirty="0" smtClean="0"/>
              <a:t> κατάσταση </a:t>
            </a:r>
            <a:r>
              <a:rPr lang="el-GR" sz="1700" dirty="0"/>
              <a:t>της υγείας (εάν πάσχουν ήδη από ΜΣΠ ή έπασχαν στο </a:t>
            </a:r>
            <a:r>
              <a:rPr lang="el-GR" sz="1700" dirty="0" smtClean="0"/>
              <a:t>  </a:t>
            </a:r>
            <a:br>
              <a:rPr lang="el-GR" sz="1700" dirty="0" smtClean="0"/>
            </a:br>
            <a:r>
              <a:rPr lang="el-GR" sz="1700" dirty="0" smtClean="0"/>
              <a:t> παρελθόν</a:t>
            </a:r>
            <a:r>
              <a:rPr lang="el-GR" sz="1700" dirty="0"/>
              <a:t>)</a:t>
            </a:r>
          </a:p>
          <a:p>
            <a:pPr lvl="1"/>
            <a:r>
              <a:rPr lang="el-GR" sz="1700" dirty="0" smtClean="0"/>
              <a:t> έλλειψη </a:t>
            </a:r>
            <a:r>
              <a:rPr lang="el-GR" sz="1700" dirty="0"/>
              <a:t>γνώσεων σχετικά με </a:t>
            </a:r>
            <a:r>
              <a:rPr lang="el-GR" sz="1700" dirty="0" smtClean="0"/>
              <a:t>τις εργασιακές τεχνικές </a:t>
            </a:r>
            <a:r>
              <a:rPr lang="el-GR" sz="1700" dirty="0"/>
              <a:t>και </a:t>
            </a:r>
            <a:r>
              <a:rPr lang="el-GR" sz="1700" dirty="0" smtClean="0"/>
              <a:t>τις διαδικασίες </a:t>
            </a:r>
            <a:r>
              <a:rPr lang="el-GR" sz="1700" dirty="0"/>
              <a:t>ασφάλειας </a:t>
            </a:r>
          </a:p>
          <a:p>
            <a:pPr lvl="1"/>
            <a:r>
              <a:rPr lang="el-GR" sz="1700" dirty="0"/>
              <a:t>…</a:t>
            </a:r>
          </a:p>
        </p:txBody>
      </p:sp>
      <p:sp>
        <p:nvSpPr>
          <p:cNvPr id="11" name="Title 1">
            <a:extLst>
              <a:ext uri="{FF2B5EF4-FFF2-40B4-BE49-F238E27FC236}">
                <a16:creationId xmlns="" xmlns:a16="http://schemas.microsoft.com/office/drawing/2014/main" id="{235927FE-E68F-B143-A6DD-76F098377766}"/>
              </a:ext>
            </a:extLst>
          </p:cNvPr>
          <p:cNvSpPr>
            <a:spLocks noGrp="1"/>
          </p:cNvSpPr>
          <p:nvPr>
            <p:ph type="title"/>
          </p:nvPr>
        </p:nvSpPr>
        <p:spPr>
          <a:xfrm>
            <a:off x="539750" y="126490"/>
            <a:ext cx="7488486" cy="666103"/>
          </a:xfrm>
        </p:spPr>
        <p:txBody>
          <a:bodyPr lIns="0" tIns="0" rIns="0" bIns="0"/>
          <a:lstStyle/>
          <a:p>
            <a:r>
              <a:rPr lang="el-GR" sz="2400" dirty="0">
                <a:solidFill>
                  <a:schemeClr val="accent1"/>
                </a:solidFill>
              </a:rPr>
              <a:t>6. </a:t>
            </a:r>
            <a:r>
              <a:rPr lang="el-GR" sz="2400" dirty="0" smtClean="0">
                <a:solidFill>
                  <a:schemeClr val="accent1"/>
                </a:solidFill>
              </a:rPr>
              <a:t>Προσωπικοί</a:t>
            </a:r>
            <a:r>
              <a:rPr lang="el-GR" sz="2400" dirty="0" smtClean="0"/>
              <a:t> </a:t>
            </a:r>
            <a:r>
              <a:rPr lang="el-GR" sz="2400" dirty="0"/>
              <a:t>παράγοντες</a:t>
            </a:r>
            <a:br>
              <a:rPr lang="el-GR" sz="2400" dirty="0"/>
            </a:br>
            <a:endParaRPr lang="el-GR" sz="2400" dirty="0"/>
          </a:p>
        </p:txBody>
      </p:sp>
      <p:sp>
        <p:nvSpPr>
          <p:cNvPr id="4" name="Rectangle 3"/>
          <p:cNvSpPr/>
          <p:nvPr/>
        </p:nvSpPr>
        <p:spPr>
          <a:xfrm>
            <a:off x="6804248" y="2513602"/>
            <a:ext cx="2627784" cy="400110"/>
          </a:xfrm>
          <a:prstGeom prst="rect">
            <a:avLst/>
          </a:prstGeom>
        </p:spPr>
        <p:txBody>
          <a:bodyPr wrap="square">
            <a:spAutoFit/>
          </a:bodyPr>
          <a:lstStyle/>
          <a:p>
            <a:endParaRPr lang="en-US" sz="2000" dirty="0"/>
          </a:p>
        </p:txBody>
      </p:sp>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078738" y="3291830"/>
            <a:ext cx="4554723" cy="1296144"/>
          </a:xfrm>
          <a:prstGeom prst="rect">
            <a:avLst/>
          </a:prstGeom>
        </p:spPr>
      </p:pic>
    </p:spTree>
    <p:extLst>
      <p:ext uri="{BB962C8B-B14F-4D97-AF65-F5344CB8AC3E}">
        <p14:creationId xmlns="" xmlns:p14="http://schemas.microsoft.com/office/powerpoint/2010/main" val="17663802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938421" cy="367200"/>
          </a:xfrm>
        </p:spPr>
        <p:txBody>
          <a:bodyPr>
            <a:noAutofit/>
          </a:bodyPr>
          <a:lstStyle/>
          <a:p>
            <a:r>
              <a:rPr lang="el-GR" sz="1600" dirty="0"/>
              <a:t>Προσεγγίσεις πρόληψης / προστασίας για την αντιμετώπιση των παραγόντων κινδύνου </a:t>
            </a:r>
            <a:r>
              <a:rPr lang="el-GR" sz="1600" dirty="0" smtClean="0"/>
              <a:t>πρόκλησης ΜΣΠ </a:t>
            </a:r>
            <a:r>
              <a:rPr lang="el-GR" sz="1600" dirty="0"/>
              <a:t>που σχετίζονται με την τηλεργασία στο σπίτι</a:t>
            </a:r>
          </a:p>
        </p:txBody>
      </p:sp>
      <p:sp>
        <p:nvSpPr>
          <p:cNvPr id="3" name="Content Placeholder 2"/>
          <p:cNvSpPr>
            <a:spLocks noGrp="1"/>
          </p:cNvSpPr>
          <p:nvPr>
            <p:ph sz="half" idx="1"/>
          </p:nvPr>
        </p:nvSpPr>
        <p:spPr>
          <a:xfrm>
            <a:off x="539750" y="1491630"/>
            <a:ext cx="7632700" cy="3455987"/>
          </a:xfrm>
        </p:spPr>
        <p:txBody>
          <a:bodyPr/>
          <a:lstStyle/>
          <a:p>
            <a:pPr marL="514350" indent="-514350">
              <a:buFont typeface="+mj-lt"/>
              <a:buAutoNum type="arabicPeriod"/>
            </a:pPr>
            <a:r>
              <a:rPr lang="el-GR" sz="2200" dirty="0"/>
              <a:t>Σχεδιασμός και εργονομία του χώρου εργασίας</a:t>
            </a:r>
          </a:p>
          <a:p>
            <a:pPr marL="514350" indent="-514350">
              <a:buFont typeface="+mj-lt"/>
              <a:buAutoNum type="arabicPeriod"/>
            </a:pPr>
            <a:r>
              <a:rPr lang="el-GR" sz="2200" dirty="0"/>
              <a:t>Εργασιακό περιβάλλον </a:t>
            </a:r>
          </a:p>
          <a:p>
            <a:pPr marL="514350" indent="-514350">
              <a:buFont typeface="+mj-lt"/>
              <a:buAutoNum type="arabicPeriod"/>
            </a:pPr>
            <a:r>
              <a:rPr lang="el-GR" sz="2200" dirty="0"/>
              <a:t>Καθιστική συμπεριφορά</a:t>
            </a:r>
          </a:p>
          <a:p>
            <a:pPr marL="514350" indent="-514350">
              <a:buFont typeface="+mj-lt"/>
              <a:buAutoNum type="arabicPeriod"/>
            </a:pPr>
            <a:r>
              <a:rPr lang="el-GR" sz="2200" dirty="0" smtClean="0"/>
              <a:t>Οργανωτικοί παράγοντες</a:t>
            </a:r>
            <a:endParaRPr lang="el-GR" sz="2200" dirty="0"/>
          </a:p>
          <a:p>
            <a:pPr marL="514350" indent="-514350">
              <a:buFont typeface="+mj-lt"/>
              <a:buAutoNum type="arabicPeriod"/>
            </a:pPr>
            <a:r>
              <a:rPr lang="el-GR" sz="2200" dirty="0"/>
              <a:t>Ψυχοκοινωνικοί παράγοντες</a:t>
            </a:r>
          </a:p>
          <a:p>
            <a:endParaRPr lang="en-GB" dirty="0"/>
          </a:p>
        </p:txBody>
      </p:sp>
    </p:spTree>
    <p:extLst>
      <p:ext uri="{BB962C8B-B14F-4D97-AF65-F5344CB8AC3E}">
        <p14:creationId xmlns="" xmlns:p14="http://schemas.microsoft.com/office/powerpoint/2010/main" val="28295211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275856" y="1563638"/>
            <a:ext cx="5472608" cy="2982241"/>
          </a:xfrm>
          <a:prstGeom prst="rect">
            <a:avLst/>
          </a:prstGeom>
        </p:spPr>
      </p:pic>
      <p:sp>
        <p:nvSpPr>
          <p:cNvPr id="2" name="Title 1"/>
          <p:cNvSpPr>
            <a:spLocks noGrp="1"/>
          </p:cNvSpPr>
          <p:nvPr>
            <p:ph type="title"/>
          </p:nvPr>
        </p:nvSpPr>
        <p:spPr>
          <a:xfrm>
            <a:off x="450003" y="135000"/>
            <a:ext cx="8154445" cy="367200"/>
          </a:xfrm>
        </p:spPr>
        <p:txBody>
          <a:bodyPr/>
          <a:lstStyle/>
          <a:p>
            <a:pPr fontAlgn="base"/>
            <a:r>
              <a:rPr lang="el-GR" sz="2400"/>
              <a:t>1. Σχεδιασμός και εργονομία του χώρου εργασίας</a:t>
            </a:r>
          </a:p>
        </p:txBody>
      </p:sp>
      <p:sp>
        <p:nvSpPr>
          <p:cNvPr id="3" name="Content Placeholder 2"/>
          <p:cNvSpPr>
            <a:spLocks noGrp="1"/>
          </p:cNvSpPr>
          <p:nvPr>
            <p:ph sz="half" idx="1"/>
          </p:nvPr>
        </p:nvSpPr>
        <p:spPr>
          <a:xfrm>
            <a:off x="467544" y="987971"/>
            <a:ext cx="7632700" cy="3455987"/>
          </a:xfrm>
        </p:spPr>
        <p:txBody>
          <a:bodyPr anchor="t">
            <a:noAutofit/>
          </a:bodyPr>
          <a:lstStyle/>
          <a:p>
            <a:pPr marL="269875" indent="-269875" fontAlgn="base"/>
            <a:r>
              <a:rPr lang="el-GR" sz="1700" dirty="0"/>
              <a:t>Οι </a:t>
            </a:r>
            <a:r>
              <a:rPr lang="el-GR" sz="1700" dirty="0" err="1"/>
              <a:t>τηλεργαζόμενοι</a:t>
            </a:r>
            <a:r>
              <a:rPr lang="el-GR" sz="1700" dirty="0"/>
              <a:t> </a:t>
            </a:r>
            <a:r>
              <a:rPr lang="el-GR" sz="1700" dirty="0" smtClean="0"/>
              <a:t>από το σπίτι δεν </a:t>
            </a:r>
            <a:r>
              <a:rPr lang="el-GR" sz="1700" dirty="0"/>
              <a:t>διαθέτουν πάντα τους ίδιους πόρους και δυνατότητες στο σπίτι σε σύγκριση με το γραφείο. </a:t>
            </a:r>
          </a:p>
          <a:p>
            <a:pPr marL="269875" indent="-269875" fontAlgn="base"/>
            <a:r>
              <a:rPr lang="el-GR" sz="1700" dirty="0"/>
              <a:t>Για να γίνει ο χώρος εργασίας στο σπίτι άνετος και υγιής, παραθέτουμε στη συνέχεια ορισμένες πρακτικές συμβουλές σχετικά με τα εξής</a:t>
            </a:r>
            <a:r>
              <a:rPr lang="el-GR" sz="1700" dirty="0" smtClean="0"/>
              <a:t>:</a:t>
            </a:r>
            <a:r>
              <a:rPr lang="el-GR" sz="1700" dirty="0"/>
              <a:t> </a:t>
            </a:r>
            <a:endParaRPr lang="el-GR" sz="1700" dirty="0" smtClean="0"/>
          </a:p>
          <a:p>
            <a:pPr marL="449263" lvl="1" indent="-179388" fontAlgn="base"/>
            <a:r>
              <a:rPr lang="el-GR" sz="1700" dirty="0" smtClean="0"/>
              <a:t>Κάθισμα γραφείου</a:t>
            </a:r>
          </a:p>
          <a:p>
            <a:pPr marL="449263" lvl="1" indent="-179388" fontAlgn="base"/>
            <a:r>
              <a:rPr lang="el-GR" sz="1700" dirty="0" smtClean="0"/>
              <a:t>Τραπέζι </a:t>
            </a:r>
            <a:r>
              <a:rPr lang="el-GR" sz="1700" dirty="0"/>
              <a:t>γραφείου</a:t>
            </a:r>
          </a:p>
          <a:p>
            <a:pPr marL="449263" lvl="1" indent="-179388" fontAlgn="base"/>
            <a:r>
              <a:rPr lang="el-GR" sz="1700" dirty="0"/>
              <a:t>Οθόνη εργασίας</a:t>
            </a:r>
          </a:p>
          <a:p>
            <a:pPr marL="449263" lvl="1" indent="-179388" fontAlgn="base"/>
            <a:r>
              <a:rPr lang="el-GR" sz="1700" dirty="0"/>
              <a:t>Ποντίκι και πληκτρολόγιο</a:t>
            </a:r>
          </a:p>
          <a:p>
            <a:pPr marL="449263" lvl="1" indent="-179388" fontAlgn="base"/>
            <a:r>
              <a:rPr lang="el-GR" sz="1700" dirty="0"/>
              <a:t>Ορθοστάτης εγγράφων</a:t>
            </a:r>
          </a:p>
          <a:p>
            <a:pPr fontAlgn="base"/>
            <a:endParaRPr lang="en-GB" sz="2000" dirty="0"/>
          </a:p>
        </p:txBody>
      </p:sp>
    </p:spTree>
    <p:extLst>
      <p:ext uri="{BB962C8B-B14F-4D97-AF65-F5344CB8AC3E}">
        <p14:creationId xmlns="" xmlns:p14="http://schemas.microsoft.com/office/powerpoint/2010/main" val="400964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609469" cy="367200"/>
          </a:xfrm>
        </p:spPr>
        <p:txBody>
          <a:bodyPr>
            <a:normAutofit fontScale="90000"/>
          </a:bodyPr>
          <a:lstStyle/>
          <a:p>
            <a:pPr fontAlgn="base"/>
            <a:r>
              <a:rPr lang="el-GR" sz="2400" dirty="0"/>
              <a:t>1. Σχεδιασμός και εργονομία του χώρου εργασίας </a:t>
            </a:r>
            <a:r>
              <a:rPr lang="el-GR" sz="2400" dirty="0" smtClean="0"/>
              <a:t/>
            </a:r>
            <a:br>
              <a:rPr lang="el-GR" sz="2400" dirty="0" smtClean="0"/>
            </a:br>
            <a:r>
              <a:rPr lang="el-GR" sz="2400" dirty="0" smtClean="0"/>
              <a:t>    – </a:t>
            </a:r>
            <a:r>
              <a:rPr lang="el-GR" sz="2400" dirty="0"/>
              <a:t>Κάθισμα γραφείου </a:t>
            </a:r>
          </a:p>
        </p:txBody>
      </p:sp>
      <p:sp>
        <p:nvSpPr>
          <p:cNvPr id="3" name="Content Placeholder 2"/>
          <p:cNvSpPr>
            <a:spLocks noGrp="1"/>
          </p:cNvSpPr>
          <p:nvPr>
            <p:ph sz="half" idx="1"/>
          </p:nvPr>
        </p:nvSpPr>
        <p:spPr>
          <a:xfrm>
            <a:off x="539750" y="915988"/>
            <a:ext cx="7776666" cy="3455987"/>
          </a:xfrm>
        </p:spPr>
        <p:txBody>
          <a:bodyPr anchor="t">
            <a:normAutofit fontScale="92500" lnSpcReduction="10000"/>
          </a:bodyPr>
          <a:lstStyle/>
          <a:p>
            <a:pPr fontAlgn="base"/>
            <a:r>
              <a:rPr lang="el-GR" sz="1650" dirty="0"/>
              <a:t>Το κάθισμα πρέπει κατά προτίμηση να </a:t>
            </a:r>
            <a:r>
              <a:rPr lang="el-GR" sz="1650" dirty="0" smtClean="0"/>
              <a:t>διαθέτει </a:t>
            </a:r>
            <a:r>
              <a:rPr lang="el-GR" sz="1650" dirty="0"/>
              <a:t>δυνατότητα ρύθμισης ως προς </a:t>
            </a:r>
            <a:r>
              <a:rPr lang="el-GR" sz="1650" dirty="0" smtClean="0"/>
              <a:t/>
            </a:r>
            <a:br>
              <a:rPr lang="el-GR" sz="1650" dirty="0" smtClean="0"/>
            </a:br>
            <a:r>
              <a:rPr lang="el-GR" sz="1650" dirty="0" smtClean="0"/>
              <a:t>το </a:t>
            </a:r>
            <a:r>
              <a:rPr lang="el-GR" sz="1650" dirty="0"/>
              <a:t>ύψος, το στήριγμα της πλάτης, το βάθος, τα στηρίγματα των βραχιόνων και </a:t>
            </a:r>
            <a:r>
              <a:rPr lang="el-GR" sz="1650" dirty="0" smtClean="0"/>
              <a:t/>
            </a:r>
            <a:br>
              <a:rPr lang="el-GR" sz="1650" dirty="0" smtClean="0"/>
            </a:br>
            <a:r>
              <a:rPr lang="el-GR" sz="1650" dirty="0" smtClean="0"/>
              <a:t>τη </a:t>
            </a:r>
            <a:r>
              <a:rPr lang="el-GR" sz="1650" dirty="0"/>
              <a:t>δυναμική κλίση (ώστε να </a:t>
            </a:r>
            <a:r>
              <a:rPr lang="el-GR" sz="1650" dirty="0" smtClean="0"/>
              <a:t>προκαλείται </a:t>
            </a:r>
            <a:r>
              <a:rPr lang="el-GR" sz="1650" dirty="0"/>
              <a:t>κίνηση). </a:t>
            </a:r>
          </a:p>
          <a:p>
            <a:pPr fontAlgn="base">
              <a:spcBef>
                <a:spcPts val="600"/>
              </a:spcBef>
            </a:pPr>
            <a:r>
              <a:rPr lang="el-GR" sz="1650" dirty="0"/>
              <a:t>Για ουδέτερη καθιστή στάση, βεβαιωθείτε ότι το κάθισμα είναι ρυθμισμένο σωστά. </a:t>
            </a:r>
          </a:p>
          <a:p>
            <a:pPr fontAlgn="base">
              <a:spcBef>
                <a:spcPts val="600"/>
              </a:spcBef>
            </a:pPr>
            <a:r>
              <a:rPr lang="el-GR" sz="1650" dirty="0"/>
              <a:t>Εάν το κάθισμα δεν έχει δυνατότητα ρύθμισης: </a:t>
            </a:r>
          </a:p>
          <a:p>
            <a:pPr lvl="1" fontAlgn="base"/>
            <a:r>
              <a:rPr lang="el-GR" sz="1650" dirty="0" smtClean="0"/>
              <a:t>Προσαρμόστε </a:t>
            </a:r>
            <a:r>
              <a:rPr lang="el-GR" sz="1650" dirty="0"/>
              <a:t>το ύψος του καθίσματος ώστε τα ισχία να βρίσκονται σε ελαφρώς υψηλότερο σημείο από τα γόνατα και οι μηροί να κλίνουν ελαφρώς προς το έδαφος. Εάν το κάθισμα είναι πολύ χαμηλό, χρησιμοποιήστε ένα μαξιλάρι (ή δύο). Αυτό θα σας βοηθήσει να διατηρείτε μια άνετη στάση σώματος (με σωστή ευθυγράμμιση της πλάτης). </a:t>
            </a:r>
          </a:p>
          <a:p>
            <a:pPr lvl="1" fontAlgn="base"/>
            <a:r>
              <a:rPr lang="el-GR" sz="1650" dirty="0"/>
              <a:t>Β</a:t>
            </a:r>
            <a:r>
              <a:rPr lang="el-GR" sz="1650" dirty="0" smtClean="0"/>
              <a:t>εβαιωθείτε </a:t>
            </a:r>
            <a:r>
              <a:rPr lang="el-GR" sz="1650" dirty="0"/>
              <a:t>ότι τα πόδια σας έχουν καλή επαφή με το δάπεδο. Εάν δεν συμβαίνει αυτό, πάρτε ένα σταθερό αντικείμενο και τοποθετήστε το κάτω από τα πόδια σας για να βελτιώσετε την επαφή με το δάπεδο.</a:t>
            </a:r>
          </a:p>
          <a:p>
            <a:pPr lvl="1" fontAlgn="base"/>
            <a:r>
              <a:rPr lang="el-GR" sz="1650" dirty="0" smtClean="0"/>
              <a:t>Χρησιμοποιήστε </a:t>
            </a:r>
            <a:r>
              <a:rPr lang="el-GR" sz="1650" dirty="0"/>
              <a:t>ένα συμπληρωματικό στήριγμα (π.χ. ένα λεπτό μαξιλάρι) πίσω από τη μέση σας, εάν αυτή δεν στηρίζεται σωστά.</a:t>
            </a:r>
          </a:p>
          <a:p>
            <a:pPr marL="0" indent="0" fontAlgn="base">
              <a:buNone/>
            </a:pPr>
            <a:endParaRPr lang="en-GB" sz="2000" dirty="0"/>
          </a:p>
        </p:txBody>
      </p:sp>
    </p:spTree>
    <p:extLst>
      <p:ext uri="{BB962C8B-B14F-4D97-AF65-F5344CB8AC3E}">
        <p14:creationId xmlns="" xmlns:p14="http://schemas.microsoft.com/office/powerpoint/2010/main" val="12062947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27" y="135000"/>
            <a:ext cx="8716973" cy="367200"/>
          </a:xfrm>
        </p:spPr>
        <p:txBody>
          <a:bodyPr>
            <a:normAutofit fontScale="90000"/>
          </a:bodyPr>
          <a:lstStyle/>
          <a:p>
            <a:pPr fontAlgn="base"/>
            <a:r>
              <a:rPr lang="el-GR" sz="2400" dirty="0"/>
              <a:t>1. Σχεδιασμός και εργονομία του χώρου εργασίας </a:t>
            </a:r>
            <a:r>
              <a:rPr lang="el-GR" sz="2400" dirty="0" smtClean="0"/>
              <a:t/>
            </a:r>
            <a:br>
              <a:rPr lang="el-GR" sz="2400" dirty="0" smtClean="0"/>
            </a:br>
            <a:r>
              <a:rPr lang="el-GR" sz="2400" dirty="0" smtClean="0"/>
              <a:t>    – </a:t>
            </a:r>
            <a:r>
              <a:rPr lang="el-GR" sz="2400" dirty="0"/>
              <a:t>Τραπέζι γραφείου </a:t>
            </a:r>
          </a:p>
        </p:txBody>
      </p:sp>
      <p:sp>
        <p:nvSpPr>
          <p:cNvPr id="3" name="Content Placeholder 2"/>
          <p:cNvSpPr>
            <a:spLocks noGrp="1"/>
          </p:cNvSpPr>
          <p:nvPr>
            <p:ph sz="half" idx="1"/>
          </p:nvPr>
        </p:nvSpPr>
        <p:spPr>
          <a:xfrm>
            <a:off x="539750" y="915988"/>
            <a:ext cx="7632700" cy="3671986"/>
          </a:xfrm>
        </p:spPr>
        <p:txBody>
          <a:bodyPr anchor="t">
            <a:normAutofit fontScale="85000" lnSpcReduction="10000"/>
          </a:bodyPr>
          <a:lstStyle/>
          <a:p>
            <a:pPr fontAlgn="base"/>
            <a:r>
              <a:rPr lang="el-GR" sz="1800" dirty="0"/>
              <a:t>Βεβαιωθείτε ότι το τραπέζι του γραφείου σας είναι αρκετά μεγάλο και έχει επαρκή χώρο για τα πόδια. Κατά προτίμηση το βάθος του θα πρέπει να είναι τουλάχιστον 80cm και το πάχος του μικρότερο από 5cm. </a:t>
            </a:r>
          </a:p>
          <a:p>
            <a:pPr fontAlgn="base">
              <a:spcBef>
                <a:spcPts val="600"/>
              </a:spcBef>
            </a:pPr>
            <a:r>
              <a:rPr lang="el-GR" sz="1800" dirty="0"/>
              <a:t>Εάν το ύψος του γραφείου είναι ρυθμιζόμενο, προσαρμόστε το στο ύψος των αγκώνων σας (θα </a:t>
            </a:r>
            <a:r>
              <a:rPr lang="el-GR" sz="1800" dirty="0" smtClean="0"/>
              <a:t>παρατηρήσετε </a:t>
            </a:r>
            <a:r>
              <a:rPr lang="el-GR" sz="1800" dirty="0"/>
              <a:t>ότι στην στάση αυτή οι ώμοι σας είναι χαλαροί). Πριν από αυτό, βεβαιωθείτε ότι όταν </a:t>
            </a:r>
            <a:r>
              <a:rPr lang="el-GR" sz="1800" dirty="0" smtClean="0"/>
              <a:t>κάθεστε, </a:t>
            </a:r>
            <a:r>
              <a:rPr lang="el-GR" sz="1800" dirty="0"/>
              <a:t>η στάση του σώματός σας είναι σωστή (βλ. κάθισμα γραφείου).</a:t>
            </a:r>
          </a:p>
          <a:p>
            <a:pPr fontAlgn="base">
              <a:spcBef>
                <a:spcPts val="600"/>
              </a:spcBef>
            </a:pPr>
            <a:r>
              <a:rPr lang="el-GR" sz="1800" dirty="0"/>
              <a:t>Εάν το γραφείο δεν διαθέτει δυνατότητα ρύθμισης ύψους:</a:t>
            </a:r>
          </a:p>
          <a:p>
            <a:pPr lvl="1" fontAlgn="base"/>
            <a:r>
              <a:rPr lang="el-GR" sz="1800" dirty="0"/>
              <a:t>Το γραφείο είναι πολύ ψηλό: αυξήστε το ύψος του καθίσματος (π.χ. χρησιμοποιώντας μαξιλάρια σε περίπτωση καθίσματος χωρίς δυνατότητα ρύθμισης ύψους), ώστε οι αγκώνες σας να βρίσκονται στο ίδιο ύψος με το γραφείο. </a:t>
            </a:r>
          </a:p>
          <a:p>
            <a:pPr lvl="1" fontAlgn="base"/>
            <a:r>
              <a:rPr lang="el-GR" sz="1800" dirty="0"/>
              <a:t>Το γραφείο είναι πολύ χαμηλό: αυξήστε το ύψος του γραφείου (π.χ. χρησιμοποιώντας τακάκια), ώστε οι αγκώνες σας να βρίσκονται στο ίδιο ύψος με το γραφείο. Φροντίστε όμως να είναι σταθερό και ασφαλές.  </a:t>
            </a:r>
          </a:p>
          <a:p>
            <a:pPr marL="0" indent="0" fontAlgn="base">
              <a:buNone/>
            </a:pPr>
            <a:r>
              <a:rPr lang="el-GR" sz="1800" dirty="0"/>
              <a:t> </a:t>
            </a:r>
          </a:p>
          <a:p>
            <a:pPr marL="0" indent="0" fontAlgn="base">
              <a:buNone/>
            </a:pPr>
            <a:endParaRPr lang="en-GB" sz="2000" dirty="0"/>
          </a:p>
        </p:txBody>
      </p:sp>
    </p:spTree>
    <p:extLst>
      <p:ext uri="{BB962C8B-B14F-4D97-AF65-F5344CB8AC3E}">
        <p14:creationId xmlns="" xmlns:p14="http://schemas.microsoft.com/office/powerpoint/2010/main" val="1587576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586493" cy="367200"/>
          </a:xfrm>
        </p:spPr>
        <p:txBody>
          <a:bodyPr>
            <a:normAutofit fontScale="90000"/>
          </a:bodyPr>
          <a:lstStyle/>
          <a:p>
            <a:pPr fontAlgn="base"/>
            <a:r>
              <a:rPr lang="el-GR" sz="2400" dirty="0"/>
              <a:t>1. Σχεδιασμός και εργονομία του χώρου εργασίας </a:t>
            </a:r>
            <a:r>
              <a:rPr lang="el-GR" sz="2400" dirty="0" smtClean="0"/>
              <a:t/>
            </a:r>
            <a:br>
              <a:rPr lang="el-GR" sz="2400" dirty="0" smtClean="0"/>
            </a:br>
            <a:r>
              <a:rPr lang="el-GR" sz="2400" dirty="0" smtClean="0"/>
              <a:t>    – </a:t>
            </a:r>
            <a:r>
              <a:rPr lang="el-GR" sz="2400" dirty="0"/>
              <a:t>Οθόνη εργασίας</a:t>
            </a:r>
          </a:p>
        </p:txBody>
      </p:sp>
      <p:sp>
        <p:nvSpPr>
          <p:cNvPr id="3" name="Content Placeholder 2"/>
          <p:cNvSpPr>
            <a:spLocks noGrp="1"/>
          </p:cNvSpPr>
          <p:nvPr>
            <p:ph sz="half" idx="1"/>
          </p:nvPr>
        </p:nvSpPr>
        <p:spPr>
          <a:xfrm>
            <a:off x="539750" y="915988"/>
            <a:ext cx="7920682" cy="3599978"/>
          </a:xfrm>
        </p:spPr>
        <p:txBody>
          <a:bodyPr anchor="t">
            <a:normAutofit fontScale="92500" lnSpcReduction="20000"/>
          </a:bodyPr>
          <a:lstStyle/>
          <a:p>
            <a:pPr fontAlgn="base"/>
            <a:r>
              <a:rPr lang="el-GR" sz="1600" dirty="0"/>
              <a:t>Για να αποφύγετε την καταπόνηση των μυών του αυχένα και των ώμων, είναι σημαντικό να τοποθετείτε την οθόνη στο σωστό ύψος (π.χ. στο επίπεδο των ματιών ή λίγο χαμηλότερα). Χρησιμοποιήστε μια βάση φορητού υπολογιστή ή, εάν δεν έχετε, ένα κουτί ή μια στοίβα από βιβλία που να φτάνει στο επιθυμητό ύψος. </a:t>
            </a:r>
          </a:p>
          <a:p>
            <a:pPr fontAlgn="base"/>
            <a:r>
              <a:rPr lang="el-GR" sz="1600" dirty="0"/>
              <a:t>Κατά προτίμηση χρησιμοποιείτε εξωτερική οθόνη (η οποία είναι αρκετά μεγάλη, τουλάχιστον 19 ίντσες). </a:t>
            </a:r>
          </a:p>
          <a:p>
            <a:pPr fontAlgn="base"/>
            <a:r>
              <a:rPr lang="el-GR" sz="1600" dirty="0"/>
              <a:t>Όταν χρησιμοποιείτε δύο οθόνες, τοποθετήστε τες διαγώνια μεταξύ τους ακριβώς μπροστά σας (εφόσον χρησιμοποιείτε και τις δύο οθόνες εξίσου) ή την κύρια οθόνη ακριβώς μπροστά σας και τη δευτερεύουσα στο πλάι (εάν χρησιμοποιείτε τη μία οθόνη περισσότερο απ' ό,τι την άλλη).</a:t>
            </a:r>
          </a:p>
          <a:p>
            <a:pPr fontAlgn="base"/>
            <a:r>
              <a:rPr lang="el-GR" sz="1600" dirty="0"/>
              <a:t>Τοποθετήστε την οθόνη (ή τις οθόνες) στο σωστό ύψος και σε απόσταση από τα μάτια ίση με το μήκος ενός βραχίονα.</a:t>
            </a:r>
          </a:p>
          <a:p>
            <a:r>
              <a:rPr lang="el-GR" sz="1600" dirty="0"/>
              <a:t>Για να αποφύγετε την κούραση των ματιών, εφαρμόστε τον κανόνα 20-20-20 (δηλαδή, κοιτάτε κάθε 20 λεπτά για τουλάχιστον 20 δευτερόλεπτα σε απόσταση τουλάχιστον 20 ποδιών (περίπου έξι μέτρα)). </a:t>
            </a:r>
          </a:p>
          <a:p>
            <a:r>
              <a:rPr lang="el-GR" sz="1600" dirty="0"/>
              <a:t>Αυξήστε την αναγνωσιμότητα χρησιμοποιώντας το πλήρες εύρος της οθόνης, χωρίς χρώματα (π.χ. σκουρόχρωμη γραμματοσειρά σε ανοιχτόχρωμο φόντο), αρκετά μεγάλο μέγεθος γραμματοσειράς και διάστιχο. </a:t>
            </a:r>
          </a:p>
        </p:txBody>
      </p:sp>
    </p:spTree>
    <p:extLst>
      <p:ext uri="{BB962C8B-B14F-4D97-AF65-F5344CB8AC3E}">
        <p14:creationId xmlns="" xmlns:p14="http://schemas.microsoft.com/office/powerpoint/2010/main" val="2811601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693997" cy="367200"/>
          </a:xfrm>
        </p:spPr>
        <p:txBody>
          <a:bodyPr>
            <a:normAutofit fontScale="90000"/>
          </a:bodyPr>
          <a:lstStyle/>
          <a:p>
            <a:pPr fontAlgn="base"/>
            <a:r>
              <a:rPr lang="el-GR" sz="2400" dirty="0" smtClean="0"/>
              <a:t>1. Σχεδιασμός και εργονομία του χώρου εργασίας </a:t>
            </a:r>
            <a:r>
              <a:rPr lang="el-GR" sz="2400" dirty="0" smtClean="0"/>
              <a:t/>
            </a:r>
            <a:br>
              <a:rPr lang="el-GR" sz="2400" dirty="0" smtClean="0"/>
            </a:br>
            <a:r>
              <a:rPr lang="el-GR" sz="2400" dirty="0" smtClean="0"/>
              <a:t>    – </a:t>
            </a:r>
            <a:r>
              <a:rPr lang="el-GR" sz="2400" dirty="0" smtClean="0"/>
              <a:t>Ποντίκι και πληκτρολόγιο</a:t>
            </a:r>
            <a:endParaRPr lang="el-GR" sz="2400" dirty="0"/>
          </a:p>
        </p:txBody>
      </p:sp>
      <p:sp>
        <p:nvSpPr>
          <p:cNvPr id="3" name="Content Placeholder 2"/>
          <p:cNvSpPr>
            <a:spLocks noGrp="1"/>
          </p:cNvSpPr>
          <p:nvPr>
            <p:ph sz="half" idx="1"/>
          </p:nvPr>
        </p:nvSpPr>
        <p:spPr>
          <a:xfrm>
            <a:off x="539750" y="915988"/>
            <a:ext cx="7632700" cy="3599978"/>
          </a:xfrm>
        </p:spPr>
        <p:txBody>
          <a:bodyPr anchor="t">
            <a:normAutofit fontScale="85000" lnSpcReduction="10000"/>
          </a:bodyPr>
          <a:lstStyle/>
          <a:p>
            <a:pPr fontAlgn="base"/>
            <a:r>
              <a:rPr lang="el-GR" sz="1600" dirty="0"/>
              <a:t>Εάν εργάζεστε σε φορητό υπολογιστή, συνιστάται η χρήση ξεχωριστού ποντικιού και πληκτρολογίου. Αυτό θα σας επιτρέπει να διατηρείτε μια πιο άνετη στάση σώματος και αποτρέπει την καταπόνηση των μυών του αυχένα και των ώμων. </a:t>
            </a:r>
          </a:p>
          <a:p>
            <a:pPr fontAlgn="base"/>
            <a:r>
              <a:rPr lang="el-GR" sz="1600" dirty="0"/>
              <a:t>Χρησιμοποιείτε κατά προτίμηση επίπεδο πληκτρολόγιο (ή διπλώνετε τα στηρίγματα στη βάση του). </a:t>
            </a:r>
          </a:p>
          <a:p>
            <a:pPr fontAlgn="base"/>
            <a:r>
              <a:rPr lang="el-GR" sz="1600" dirty="0"/>
              <a:t>Τοποθετείτε το πληκτρολόγιο ακριβώς μπροστά από την οθόνη, περίπου 5-10 </a:t>
            </a:r>
            <a:r>
              <a:rPr lang="el-GR" sz="1600" dirty="0" err="1"/>
              <a:t>cm</a:t>
            </a:r>
            <a:r>
              <a:rPr lang="el-GR" sz="1600" dirty="0"/>
              <a:t> από την άκρη του γραφείου. </a:t>
            </a:r>
          </a:p>
          <a:p>
            <a:pPr fontAlgn="base"/>
            <a:r>
              <a:rPr lang="el-GR" sz="1600" dirty="0"/>
              <a:t>Τοποθετείτε το ποντίκι όσο πιο κοντά γίνεται στο πληκτρολόγιο. </a:t>
            </a:r>
          </a:p>
          <a:p>
            <a:pPr fontAlgn="base"/>
            <a:r>
              <a:rPr lang="el-GR" sz="1600" dirty="0"/>
              <a:t>Χρησιμοποιείτε το ποντίκι σωστά. Βεβαιωθείτε ότι ο βραχίονάς σας στηρίζεται καλά στο γραφείο (ή στο στήριγμα βραχίονα του καθίσματος) και ότι το πλαϊνό τμήμα του χεριού ακουμπά επάνω στο γραφείο.</a:t>
            </a:r>
          </a:p>
          <a:p>
            <a:pPr fontAlgn="base"/>
            <a:r>
              <a:rPr lang="el-GR" sz="1600" dirty="0"/>
              <a:t>Αποφεύγετε να αφήνετε το χέρι σας επάνω στο ποντίκι ενώ δεν το χρησιμοποιείτε. </a:t>
            </a:r>
          </a:p>
          <a:p>
            <a:pPr fontAlgn="base"/>
            <a:r>
              <a:rPr lang="el-GR" sz="1600" dirty="0"/>
              <a:t>Περιορίστε τον αριθμό των κλικ στο ποντίκι χρησιμοποιώντας συντομεύσεις πληκτρολογίου, όποτε μπορείτε. </a:t>
            </a:r>
          </a:p>
          <a:p>
            <a:pPr fontAlgn="base"/>
            <a:r>
              <a:rPr lang="el-GR" sz="1600" dirty="0"/>
              <a:t>Ένα κατακόρυφο ποντίκι ή ποντίκι με περιστρεφόμενο κύλινδρο θα μπορούσαν να είναι κατάλληλα για εργαζόμενους που πάσχουν ήδη από ΜΣΠ</a:t>
            </a:r>
          </a:p>
        </p:txBody>
      </p:sp>
    </p:spTree>
    <p:extLst>
      <p:ext uri="{BB962C8B-B14F-4D97-AF65-F5344CB8AC3E}">
        <p14:creationId xmlns="" xmlns:p14="http://schemas.microsoft.com/office/powerpoint/2010/main" val="3078398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7722447" cy="367200"/>
          </a:xfrm>
        </p:spPr>
        <p:txBody>
          <a:bodyPr>
            <a:noAutofit/>
          </a:bodyPr>
          <a:lstStyle/>
          <a:p>
            <a:pPr fontAlgn="base"/>
            <a:r>
              <a:rPr lang="el-GR" sz="2200" dirty="0"/>
              <a:t>1. Σχεδιασμός και εργονομία του χώρου εργασίας </a:t>
            </a:r>
            <a:r>
              <a:rPr lang="el-GR" sz="2200" dirty="0" smtClean="0"/>
              <a:t/>
            </a:r>
            <a:br>
              <a:rPr lang="el-GR" sz="2200" dirty="0" smtClean="0"/>
            </a:br>
            <a:r>
              <a:rPr lang="el-GR" sz="2200" dirty="0" smtClean="0"/>
              <a:t>    – </a:t>
            </a:r>
            <a:r>
              <a:rPr lang="el-GR" sz="2200" dirty="0"/>
              <a:t>Ορθοστάτης εγγράφων</a:t>
            </a:r>
          </a:p>
        </p:txBody>
      </p:sp>
      <p:sp>
        <p:nvSpPr>
          <p:cNvPr id="3" name="Content Placeholder 2"/>
          <p:cNvSpPr>
            <a:spLocks noGrp="1"/>
          </p:cNvSpPr>
          <p:nvPr>
            <p:ph sz="half" idx="1"/>
          </p:nvPr>
        </p:nvSpPr>
        <p:spPr>
          <a:xfrm>
            <a:off x="539750" y="915988"/>
            <a:ext cx="7704658" cy="3455987"/>
          </a:xfrm>
        </p:spPr>
        <p:txBody>
          <a:bodyPr anchor="t">
            <a:normAutofit/>
          </a:bodyPr>
          <a:lstStyle/>
          <a:p>
            <a:r>
              <a:rPr lang="el-GR" sz="1700" dirty="0"/>
              <a:t>Χρησιμοποιείτε ορθοστάτη εγγράφων όταν πληκτρολογείτε σημειώσεις ή κείμενο από έντυπα έγγραφα. Αυτό βοηθά στη διατήρηση ουδέτερης στάσης του αυχένα και της πλάτης. </a:t>
            </a:r>
          </a:p>
          <a:p>
            <a:pPr>
              <a:spcBef>
                <a:spcPts val="600"/>
              </a:spcBef>
            </a:pPr>
            <a:r>
              <a:rPr lang="el-GR" sz="1700" dirty="0"/>
              <a:t>Τοποθετείτε τον ορθοστάτη εγγράφων πίσω από το (εξωτερικό) πληκτρολόγιο και κάτω από την οθόνη, απευθείας μεταξύ της οθόνης και του πληκτρολογίου.</a:t>
            </a:r>
          </a:p>
          <a:p>
            <a:pPr>
              <a:spcBef>
                <a:spcPts val="600"/>
              </a:spcBef>
            </a:pPr>
            <a:r>
              <a:rPr lang="el-GR" sz="1700" dirty="0"/>
              <a:t>Ρυθμίστε τον ορθοστάτη σε ελαφριά γωνία (περίπου 45°), ούτως ώστε να μπορείτε να διαβάζετε εύκολα τα έγγραφα. </a:t>
            </a:r>
          </a:p>
          <a:p>
            <a:pPr>
              <a:spcBef>
                <a:spcPts val="600"/>
              </a:spcBef>
            </a:pPr>
            <a:r>
              <a:rPr lang="el-GR" sz="1700" dirty="0"/>
              <a:t>Εάν πληκτρολογείτε με τυφλό σύστημα, τοποθετείτε τον ορθοστάτη εγγράφων στο ίδιο ύψος και στην ίδια απόσταση που βρίσκεται και η οθόνη (ώστε τα μάτια να μην χρειάζεται να εστιάζουν σε διαφορετικό σημείο κάθε φορά και ο αυχένας να παραμένει σε άνετη θέση).</a:t>
            </a:r>
          </a:p>
          <a:p>
            <a:pPr fontAlgn="base"/>
            <a:endParaRPr lang="en-GB" sz="1600" dirty="0"/>
          </a:p>
        </p:txBody>
      </p:sp>
    </p:spTree>
    <p:extLst>
      <p:ext uri="{BB962C8B-B14F-4D97-AF65-F5344CB8AC3E}">
        <p14:creationId xmlns="" xmlns:p14="http://schemas.microsoft.com/office/powerpoint/2010/main" val="235621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dirty="0"/>
              <a:t>2. </a:t>
            </a:r>
            <a:r>
              <a:rPr lang="el-GR" sz="2400" dirty="0" smtClean="0"/>
              <a:t>Εργασιακό περιβάλλον – </a:t>
            </a:r>
            <a:r>
              <a:rPr lang="el-GR" sz="2400" dirty="0"/>
              <a:t>Φωτισμός </a:t>
            </a:r>
          </a:p>
        </p:txBody>
      </p:sp>
      <p:sp>
        <p:nvSpPr>
          <p:cNvPr id="3" name="Content Placeholder 2"/>
          <p:cNvSpPr>
            <a:spLocks noGrp="1"/>
          </p:cNvSpPr>
          <p:nvPr>
            <p:ph sz="half" idx="1"/>
          </p:nvPr>
        </p:nvSpPr>
        <p:spPr>
          <a:xfrm>
            <a:off x="539750" y="987574"/>
            <a:ext cx="4824338" cy="3455987"/>
          </a:xfrm>
        </p:spPr>
        <p:txBody>
          <a:bodyPr anchor="t">
            <a:normAutofit fontScale="92500" lnSpcReduction="10000"/>
          </a:bodyPr>
          <a:lstStyle/>
          <a:p>
            <a:r>
              <a:rPr lang="el-GR" sz="1800" dirty="0"/>
              <a:t>Ο επαρκής φωτισμός (κατά προτίμηση τουλάχιστον 500 </a:t>
            </a:r>
            <a:r>
              <a:rPr lang="el-GR" sz="1800" dirty="0" err="1"/>
              <a:t>lux</a:t>
            </a:r>
            <a:r>
              <a:rPr lang="el-GR" sz="1800" dirty="0"/>
              <a:t>) είναι επίσης σημαντικός στον χώρο εργασίας στο σπίτι. </a:t>
            </a:r>
          </a:p>
          <a:p>
            <a:pPr>
              <a:spcBef>
                <a:spcPts val="600"/>
              </a:spcBef>
            </a:pPr>
            <a:r>
              <a:rPr lang="el-GR" sz="1800" dirty="0"/>
              <a:t>Αποφεύγετε τις ακραίες αντιθέσεις στον φωτισμό (π.χ. εργασία σε σκοτεινό δωμάτιο ενώ κοιτάτε την οθόνη ή οθόνη περιστοιχισμένη από σκοτεινούς τοίχους), καθώς και το εκτυφλωτικό ηλιακό φως ή τον έντονο φωτισμό της οθόνης.</a:t>
            </a:r>
          </a:p>
          <a:p>
            <a:pPr>
              <a:spcBef>
                <a:spcPts val="600"/>
              </a:spcBef>
            </a:pPr>
            <a:r>
              <a:rPr lang="el-GR" sz="1800" dirty="0"/>
              <a:t>Καθίστε κατά μήκος του παραθύρου (και όχι με το πρόσωπο ή την πλάτη προς το παράθυρο) και χρησιμοποιήστε περσίδες, εάν είναι απαραίτητο.</a:t>
            </a:r>
          </a:p>
          <a:p>
            <a:pPr marL="0" indent="0" fontAlgn="base">
              <a:buNone/>
            </a:pPr>
            <a:endParaRPr lang="en-GB" sz="2000" dirty="0"/>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flipH="1">
            <a:off x="5395763" y="1275606"/>
            <a:ext cx="2736354" cy="2780651"/>
          </a:xfrm>
          <a:prstGeom prst="rect">
            <a:avLst/>
          </a:prstGeom>
        </p:spPr>
      </p:pic>
    </p:spTree>
    <p:extLst>
      <p:ext uri="{BB962C8B-B14F-4D97-AF65-F5344CB8AC3E}">
        <p14:creationId xmlns="" xmlns:p14="http://schemas.microsoft.com/office/powerpoint/2010/main" val="32047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dirty="0"/>
              <a:t>2. </a:t>
            </a:r>
            <a:r>
              <a:rPr lang="el-GR" sz="2400" dirty="0" smtClean="0"/>
              <a:t>Εργασιακό περιβάλλον – </a:t>
            </a:r>
            <a:r>
              <a:rPr lang="el-GR" sz="2400" dirty="0"/>
              <a:t>Αέρας και θερμοκρασία </a:t>
            </a:r>
          </a:p>
        </p:txBody>
      </p:sp>
      <p:sp>
        <p:nvSpPr>
          <p:cNvPr id="3" name="Content Placeholder 2"/>
          <p:cNvSpPr>
            <a:spLocks noGrp="1"/>
          </p:cNvSpPr>
          <p:nvPr>
            <p:ph sz="half" idx="1"/>
          </p:nvPr>
        </p:nvSpPr>
        <p:spPr>
          <a:xfrm>
            <a:off x="539750" y="915988"/>
            <a:ext cx="4752330" cy="3455987"/>
          </a:xfrm>
        </p:spPr>
        <p:txBody>
          <a:bodyPr anchor="t">
            <a:normAutofit fontScale="92500" lnSpcReduction="20000"/>
          </a:bodyPr>
          <a:lstStyle/>
          <a:p>
            <a:pPr fontAlgn="base"/>
            <a:r>
              <a:rPr lang="el-GR" sz="1800" dirty="0"/>
              <a:t>Ανοίγετε τακτικά τα παράθυρα και τις πόρτες, π.χ. προτού να ξεκινήσετε την ημέρα τηλεργασίας σας ή ενόσω κάνετε διάλειμμα.</a:t>
            </a:r>
          </a:p>
          <a:p>
            <a:pPr>
              <a:spcBef>
                <a:spcPts val="600"/>
              </a:spcBef>
            </a:pPr>
            <a:r>
              <a:rPr lang="el-GR" sz="1800" dirty="0"/>
              <a:t>Η ιδανική θερμοκρασία για εργασία στον υπολογιστή είναι μεταξύ 22°C και 24.5°C, αναλόγως την εποχή. </a:t>
            </a:r>
          </a:p>
          <a:p>
            <a:pPr>
              <a:spcBef>
                <a:spcPts val="600"/>
              </a:spcBef>
            </a:pPr>
            <a:r>
              <a:rPr lang="el-GR" sz="1800" dirty="0"/>
              <a:t>Προσαρμόζετε τον τρόπο που ντύνεστε στη θερμοκρασία του χώρου εργασίας. </a:t>
            </a:r>
          </a:p>
          <a:p>
            <a:pPr>
              <a:spcBef>
                <a:spcPts val="600"/>
              </a:spcBef>
            </a:pPr>
            <a:r>
              <a:rPr lang="el-GR" sz="1800" dirty="0"/>
              <a:t>Το ντύσιμό σας πρέπει να σας επιτρέπει να προσθέτετε ή να αφαιρείτε εύκολα μια στρώση ρούχων, εάν η θερμοκρασία είναι πολύ υψηλή ή πολύ χαμηλή. Τα φαρδιά ρούχα σας επιτρέπουν επίσης να κάνετε διατάσεις.</a:t>
            </a:r>
          </a:p>
          <a:p>
            <a:pPr fontAlgn="base"/>
            <a:endParaRPr lang="en-GB" sz="1800" dirty="0"/>
          </a:p>
        </p:txBody>
      </p:sp>
      <p:pic>
        <p:nvPicPr>
          <p:cNvPr id="7" name="Picture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520081" y="1275606"/>
            <a:ext cx="5012728" cy="3682692"/>
          </a:xfrm>
          <a:prstGeom prst="rect">
            <a:avLst/>
          </a:prstGeom>
        </p:spPr>
      </p:pic>
    </p:spTree>
    <p:extLst>
      <p:ext uri="{BB962C8B-B14F-4D97-AF65-F5344CB8AC3E}">
        <p14:creationId xmlns="" xmlns:p14="http://schemas.microsoft.com/office/powerpoint/2010/main" val="849909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dirty="0"/>
              <a:t>2. </a:t>
            </a:r>
            <a:r>
              <a:rPr lang="el-GR" sz="2400" dirty="0" smtClean="0"/>
              <a:t>Εργασιακό περιβάλλον </a:t>
            </a:r>
            <a:r>
              <a:rPr lang="el-GR" sz="2400" dirty="0"/>
              <a:t>– </a:t>
            </a:r>
            <a:r>
              <a:rPr lang="el-GR" sz="2400" dirty="0" smtClean="0"/>
              <a:t>Θόρυβος</a:t>
            </a:r>
            <a:endParaRPr lang="el-GR" sz="2400" dirty="0"/>
          </a:p>
        </p:txBody>
      </p:sp>
      <p:sp>
        <p:nvSpPr>
          <p:cNvPr id="3" name="Content Placeholder 2"/>
          <p:cNvSpPr>
            <a:spLocks noGrp="1"/>
          </p:cNvSpPr>
          <p:nvPr>
            <p:ph sz="half" idx="1"/>
          </p:nvPr>
        </p:nvSpPr>
        <p:spPr>
          <a:xfrm>
            <a:off x="539750" y="915987"/>
            <a:ext cx="4392290" cy="3455987"/>
          </a:xfrm>
        </p:spPr>
        <p:txBody>
          <a:bodyPr anchor="t">
            <a:normAutofit fontScale="92500" lnSpcReduction="10000"/>
          </a:bodyPr>
          <a:lstStyle/>
          <a:p>
            <a:pPr fontAlgn="base"/>
            <a:r>
              <a:rPr lang="el-GR" sz="1750" dirty="0"/>
              <a:t>Ενδείκνυται να εργάζεστε σε ξεχωριστό δωμάτιο ώστε να ελαχιστοποιούνται οι παρεμβολές από μουσική, τηλεόραση, συγκατοίκους κ.λπ. </a:t>
            </a:r>
          </a:p>
          <a:p>
            <a:pPr fontAlgn="base">
              <a:spcBef>
                <a:spcPts val="600"/>
              </a:spcBef>
            </a:pPr>
            <a:r>
              <a:rPr lang="el-GR" sz="1750" dirty="0"/>
              <a:t>Φροντίστε να έρχεστε σε συνεννόηση με τους συγκατοίκους σας, ειδικά όταν πρέπει να εκτελέσετε εργασίες που απαιτούν συγκέντρωση. </a:t>
            </a:r>
          </a:p>
          <a:p>
            <a:pPr fontAlgn="base">
              <a:spcBef>
                <a:spcPts val="600"/>
              </a:spcBef>
            </a:pPr>
            <a:r>
              <a:rPr lang="el-GR" sz="1750" dirty="0"/>
              <a:t>Επιπλέον, η χρήση ακουστικών με περιορισμό θορύβου μπορεί να σας βοηθά να μειώνετε τυχόν ενοχλητικούς θορύβους από τον περιβάλλοντα χώρο. </a:t>
            </a:r>
          </a:p>
          <a:p>
            <a:pPr fontAlgn="base">
              <a:spcBef>
                <a:spcPts val="600"/>
              </a:spcBef>
            </a:pPr>
            <a:r>
              <a:rPr lang="el-GR" sz="1750" dirty="0"/>
              <a:t>Τοποθετείτε κατά προτίμηση τον εκτυπωτή σε διαφορετικό δωμάτιο.</a:t>
            </a:r>
          </a:p>
          <a:p>
            <a:pPr marL="0" indent="0" fontAlgn="base">
              <a:buNone/>
            </a:pPr>
            <a:endParaRPr lang="en-GB" sz="1750"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076056" y="2283718"/>
            <a:ext cx="3312368" cy="1900271"/>
          </a:xfrm>
          <a:prstGeom prst="rect">
            <a:avLst/>
          </a:prstGeom>
        </p:spPr>
      </p:pic>
    </p:spTree>
    <p:extLst>
      <p:ext uri="{BB962C8B-B14F-4D97-AF65-F5344CB8AC3E}">
        <p14:creationId xmlns="" xmlns:p14="http://schemas.microsoft.com/office/powerpoint/2010/main" val="637714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a:t>3. Καθιστική συμπεριφορά</a:t>
            </a:r>
          </a:p>
        </p:txBody>
      </p:sp>
      <p:sp>
        <p:nvSpPr>
          <p:cNvPr id="3" name="Content Placeholder 2"/>
          <p:cNvSpPr>
            <a:spLocks noGrp="1"/>
          </p:cNvSpPr>
          <p:nvPr>
            <p:ph sz="half" idx="1"/>
          </p:nvPr>
        </p:nvSpPr>
        <p:spPr>
          <a:xfrm>
            <a:off x="539749" y="915988"/>
            <a:ext cx="7632701" cy="3455987"/>
          </a:xfrm>
        </p:spPr>
        <p:txBody>
          <a:bodyPr anchor="t">
            <a:noAutofit/>
          </a:bodyPr>
          <a:lstStyle/>
          <a:p>
            <a:pPr fontAlgn="base"/>
            <a:r>
              <a:rPr lang="el-GR" sz="2000" dirty="0"/>
              <a:t> </a:t>
            </a:r>
            <a:r>
              <a:rPr lang="el-GR" sz="1700" dirty="0"/>
              <a:t>Για την ψυχική και σωματική υγεία απαιτείται ένας συνδυασμός τριών στοιχείων: </a:t>
            </a:r>
          </a:p>
          <a:p>
            <a:pPr marL="141750" lvl="1" indent="0" fontAlgn="base">
              <a:buNone/>
            </a:pPr>
            <a:r>
              <a:rPr lang="el-GR" sz="1700" dirty="0"/>
              <a:t>1) να κάθεστε λιγότερες ώρες την ημέρα, </a:t>
            </a:r>
          </a:p>
          <a:p>
            <a:pPr marL="141750" lvl="1" indent="0" fontAlgn="base">
              <a:buNone/>
            </a:pPr>
            <a:r>
              <a:rPr lang="el-GR" sz="1700" dirty="0"/>
              <a:t>2) να αλλάζετε στάση σώματος όσο το δυνατόν συχνότερα, </a:t>
            </a:r>
          </a:p>
          <a:p>
            <a:pPr marL="141750" lvl="1" indent="0" fontAlgn="base">
              <a:buNone/>
            </a:pPr>
            <a:r>
              <a:rPr lang="el-GR" sz="1700" dirty="0"/>
              <a:t>3) να γνωρίζετε ποια είναι η σωστή στάση </a:t>
            </a:r>
            <a:r>
              <a:rPr lang="el-GR" sz="1700" dirty="0" smtClean="0"/>
              <a:t>σώματος ενώ </a:t>
            </a:r>
            <a:r>
              <a:rPr lang="el-GR" sz="1700" dirty="0"/>
              <a:t>κάθεστε.</a:t>
            </a:r>
          </a:p>
          <a:p>
            <a:pPr fontAlgn="base"/>
            <a:endParaRPr lang="en-GB" sz="2000" dirty="0"/>
          </a:p>
        </p:txBody>
      </p:sp>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118154" y="2626449"/>
            <a:ext cx="2170263" cy="1889517"/>
          </a:xfrm>
          <a:prstGeom prst="rect">
            <a:avLst/>
          </a:prstGeom>
        </p:spPr>
      </p:pic>
      <p:pic>
        <p:nvPicPr>
          <p:cNvPr id="8" name="Picture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971600" y="2905212"/>
            <a:ext cx="2963990" cy="1610754"/>
          </a:xfrm>
          <a:prstGeom prst="rect">
            <a:avLst/>
          </a:prstGeom>
        </p:spPr>
      </p:pic>
    </p:spTree>
    <p:extLst>
      <p:ext uri="{BB962C8B-B14F-4D97-AF65-F5344CB8AC3E}">
        <p14:creationId xmlns="" xmlns:p14="http://schemas.microsoft.com/office/powerpoint/2010/main" val="80405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dirty="0"/>
              <a:t>3. Καθιστική συμπεριφορά – Συμβουλές για </a:t>
            </a:r>
            <a:r>
              <a:rPr lang="el-GR" sz="2400" dirty="0" smtClean="0"/>
              <a:t>κίνηση 1</a:t>
            </a:r>
            <a:endParaRPr lang="el-GR" sz="2400" dirty="0"/>
          </a:p>
        </p:txBody>
      </p:sp>
      <p:sp>
        <p:nvSpPr>
          <p:cNvPr id="3" name="Content Placeholder 2"/>
          <p:cNvSpPr>
            <a:spLocks noGrp="1"/>
          </p:cNvSpPr>
          <p:nvPr>
            <p:ph sz="half" idx="1"/>
          </p:nvPr>
        </p:nvSpPr>
        <p:spPr>
          <a:xfrm>
            <a:off x="323528" y="915988"/>
            <a:ext cx="7848923" cy="3455987"/>
          </a:xfrm>
        </p:spPr>
        <p:txBody>
          <a:bodyPr anchor="t">
            <a:normAutofit fontScale="85000" lnSpcReduction="20000"/>
          </a:bodyPr>
          <a:lstStyle/>
          <a:p>
            <a:pPr lvl="2" fontAlgn="base">
              <a:buFont typeface="Wingdings" panose="05000000000000000000" pitchFamily="2" charset="2"/>
              <a:buChar char="§"/>
            </a:pPr>
            <a:r>
              <a:rPr lang="el-GR" sz="1650" b="1" dirty="0">
                <a:solidFill>
                  <a:schemeClr val="tx2"/>
                </a:solidFill>
              </a:rPr>
              <a:t>Ξεκινήστε την ημέρα σας με έναν σύντομο περίπατο ή μια γρήγορη προπόνηση (π.χ. διατάσεις, ασκήσεις δύναμης, …).</a:t>
            </a:r>
          </a:p>
          <a:p>
            <a:pPr lvl="2" fontAlgn="base">
              <a:spcBef>
                <a:spcPts val="600"/>
              </a:spcBef>
              <a:buFont typeface="Wingdings" panose="05000000000000000000" pitchFamily="2" charset="2"/>
              <a:buChar char="§"/>
            </a:pPr>
            <a:r>
              <a:rPr lang="el-GR" sz="1650" b="1" dirty="0">
                <a:solidFill>
                  <a:schemeClr val="tx2"/>
                </a:solidFill>
              </a:rPr>
              <a:t>Να εναλλάσσετε τις εργασίες σας και να αλλάζετε στάση σώματος τουλάχιστον κάθε μία ώρα για να σηκωθείτε, να κάνετε ένα διάλειμμα (για καφέ), να πάτε στην τουαλέτα κ.λπ.</a:t>
            </a:r>
          </a:p>
          <a:p>
            <a:pPr lvl="2" fontAlgn="base">
              <a:spcBef>
                <a:spcPts val="600"/>
              </a:spcBef>
              <a:buFont typeface="Wingdings" panose="05000000000000000000" pitchFamily="2" charset="2"/>
              <a:buChar char="§"/>
            </a:pPr>
            <a:r>
              <a:rPr lang="el-GR" sz="1650" b="1" dirty="0">
                <a:solidFill>
                  <a:schemeClr val="tx2"/>
                </a:solidFill>
              </a:rPr>
              <a:t>Να σηκώνεστε τακτικά κατά τη διάρκεια διαδικτυακών συνεδριάσεων ή να περπατάτε ενώ μιλάτε στο τηλέφωνο.</a:t>
            </a:r>
          </a:p>
          <a:p>
            <a:pPr lvl="2" fontAlgn="base">
              <a:spcBef>
                <a:spcPts val="600"/>
              </a:spcBef>
              <a:buFont typeface="Wingdings" panose="05000000000000000000" pitchFamily="2" charset="2"/>
              <a:buChar char="§"/>
            </a:pPr>
            <a:r>
              <a:rPr lang="el-GR" sz="1650" b="1" dirty="0">
                <a:solidFill>
                  <a:schemeClr val="tx2"/>
                </a:solidFill>
              </a:rPr>
              <a:t>Να εναλλάσσετε διαστήματα εργασίας σε καθιστική (το πολύ έως μία ώρα) και όρθια στάση (το πολύ έως 30 λεπτά). Ιδανικά, χρησιμοποιείτε γραφείο καθιστής-όρθιας στάσης. Εάν δεν έχετε τη δυνατότητα αυτή, τοποθετήστε τον φορητό υπολογιστή επάνω σε πλατφόρμα στο τραπέζι ή μέσα σε ερμάριο. </a:t>
            </a:r>
          </a:p>
          <a:p>
            <a:pPr lvl="2" fontAlgn="base">
              <a:spcBef>
                <a:spcPts val="600"/>
              </a:spcBef>
              <a:buFont typeface="Wingdings" panose="05000000000000000000" pitchFamily="2" charset="2"/>
              <a:buChar char="§"/>
            </a:pPr>
            <a:r>
              <a:rPr lang="el-GR" sz="1650" b="1" dirty="0">
                <a:solidFill>
                  <a:schemeClr val="tx2"/>
                </a:solidFill>
              </a:rPr>
              <a:t>Κάντε ένα πολύ σύντομο διάλειμμα για να σηκωθείτε για 30 δευτερόλεπτα, καθώς και για να κάνετε διατάσεις κάθε 20-30 λεπτά</a:t>
            </a:r>
          </a:p>
          <a:p>
            <a:pPr lvl="2" fontAlgn="base">
              <a:spcBef>
                <a:spcPts val="600"/>
              </a:spcBef>
              <a:buFont typeface="Wingdings" panose="05000000000000000000" pitchFamily="2" charset="2"/>
              <a:buChar char="§"/>
            </a:pPr>
            <a:r>
              <a:rPr lang="el-GR" sz="1650" b="1" dirty="0">
                <a:solidFill>
                  <a:schemeClr val="tx2"/>
                </a:solidFill>
              </a:rPr>
              <a:t>Να αλλάζετε στάση σώματος όταν κάθεστε, π.χ. μετατοπίζοντας το βάρος από τη μία πλευρά στην άλλη ή γέρνοντας προς τα πίσω (δυναμική στάση καθίσματος)</a:t>
            </a:r>
          </a:p>
          <a:p>
            <a:pPr lvl="2" fontAlgn="base">
              <a:spcBef>
                <a:spcPts val="600"/>
              </a:spcBef>
              <a:buFont typeface="Wingdings" panose="05000000000000000000" pitchFamily="2" charset="2"/>
              <a:buChar char="§"/>
            </a:pPr>
            <a:r>
              <a:rPr lang="el-GR" sz="1650" b="1" dirty="0">
                <a:solidFill>
                  <a:schemeClr val="tx2"/>
                </a:solidFill>
              </a:rPr>
              <a:t>Το διάλειμμα για μεσημεριανό είναι ο ιδανικός χρόνος για να κάνετε έναν περίπατο, 15 λεπτά άσκησης, εργασίες στον κήπο ή άλλες δραστηριότητες στο ύπαιθρο.</a:t>
            </a:r>
          </a:p>
          <a:p>
            <a:pPr fontAlgn="base"/>
            <a:endParaRPr lang="en-GB" sz="1650" dirty="0"/>
          </a:p>
        </p:txBody>
      </p:sp>
    </p:spTree>
    <p:extLst>
      <p:ext uri="{BB962C8B-B14F-4D97-AF65-F5344CB8AC3E}">
        <p14:creationId xmlns="" xmlns:p14="http://schemas.microsoft.com/office/powerpoint/2010/main" val="1801815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a:t>3. Καθιστική συμπεριφορά – Συμβουλές για κίνηση 2</a:t>
            </a:r>
          </a:p>
        </p:txBody>
      </p:sp>
      <p:sp>
        <p:nvSpPr>
          <p:cNvPr id="3" name="Content Placeholder 2"/>
          <p:cNvSpPr>
            <a:spLocks noGrp="1"/>
          </p:cNvSpPr>
          <p:nvPr>
            <p:ph sz="half" idx="1"/>
          </p:nvPr>
        </p:nvSpPr>
        <p:spPr>
          <a:xfrm>
            <a:off x="323527" y="915988"/>
            <a:ext cx="7200801" cy="3671986"/>
          </a:xfrm>
        </p:spPr>
        <p:txBody>
          <a:bodyPr anchor="t">
            <a:normAutofit/>
          </a:bodyPr>
          <a:lstStyle/>
          <a:p>
            <a:pPr lvl="2" fontAlgn="base">
              <a:spcBef>
                <a:spcPts val="600"/>
              </a:spcBef>
              <a:buFont typeface="Wingdings" panose="05000000000000000000" pitchFamily="2" charset="2"/>
              <a:buChar char="§"/>
            </a:pPr>
            <a:r>
              <a:rPr lang="el-GR" sz="1400" dirty="0">
                <a:solidFill>
                  <a:schemeClr val="tx2"/>
                </a:solidFill>
              </a:rPr>
              <a:t> </a:t>
            </a:r>
            <a:r>
              <a:rPr lang="el-GR" sz="1400" b="1" dirty="0">
                <a:solidFill>
                  <a:schemeClr val="tx2"/>
                </a:solidFill>
              </a:rPr>
              <a:t>Κάντε τακτικά κάποιες γρήγορες ασκήσεις για να βελτιώσετε την κυκλοφορία του αίματος και να εκτονώσετε την ένταση των μυών: </a:t>
            </a:r>
          </a:p>
          <a:p>
            <a:pPr lvl="3">
              <a:spcBef>
                <a:spcPts val="1200"/>
              </a:spcBef>
            </a:pPr>
            <a:r>
              <a:rPr lang="el-GR" sz="1400" dirty="0"/>
              <a:t>Γυρίστε το κεφάλι σας αριστερά και δεξιά.</a:t>
            </a:r>
          </a:p>
          <a:p>
            <a:pPr lvl="3"/>
            <a:r>
              <a:rPr lang="el-GR" sz="1400" dirty="0"/>
              <a:t>Σκύψτε το κεφάλι σας και κουνήστε το απαλά από τη μία πλευρά προς την άλλη.</a:t>
            </a:r>
          </a:p>
          <a:p>
            <a:pPr lvl="3"/>
            <a:r>
              <a:rPr lang="el-GR" sz="1400" dirty="0"/>
              <a:t>Αφήστε τα χέρια και τους ώμους σας να κρέμονται χαλαρά.</a:t>
            </a:r>
          </a:p>
          <a:p>
            <a:pPr lvl="3"/>
            <a:r>
              <a:rPr lang="el-GR" sz="1400" dirty="0"/>
              <a:t>Σκύψτε στη συνέχεια φέρνοντας τους ώμους προς τα πόδια σας.</a:t>
            </a:r>
          </a:p>
          <a:p>
            <a:pPr lvl="3"/>
            <a:r>
              <a:rPr lang="el-GR" sz="1400" dirty="0"/>
              <a:t>Περιστρέψτε τους ώμους σας προς τα πίσω και μετά προς τα εμπρός.</a:t>
            </a:r>
          </a:p>
          <a:p>
            <a:pPr lvl="3"/>
            <a:r>
              <a:rPr lang="el-GR" sz="1400" dirty="0"/>
              <a:t>Εκτείνετε τα χέρια σας προς τα εμπρός στο ύψος των ώμων. </a:t>
            </a:r>
            <a:r>
              <a:rPr lang="el-GR" sz="1400" dirty="0" smtClean="0"/>
              <a:t/>
            </a:r>
            <a:br>
              <a:rPr lang="el-GR" sz="1400" dirty="0" smtClean="0"/>
            </a:br>
            <a:r>
              <a:rPr lang="el-GR" sz="1400" dirty="0" smtClean="0"/>
              <a:t>Ενώστε </a:t>
            </a:r>
            <a:r>
              <a:rPr lang="el-GR" sz="1400" dirty="0"/>
              <a:t>τα χέρια σας (με τις παλάμες να κοιτάζουν προς τα έξω) και τεντώστε τα.</a:t>
            </a:r>
          </a:p>
          <a:p>
            <a:pPr lvl="3"/>
            <a:r>
              <a:rPr lang="el-GR" sz="1400" dirty="0"/>
              <a:t>Εκτείνετε τα χέρια σας προς τις δύο πλευρές και πίσω.</a:t>
            </a:r>
          </a:p>
          <a:p>
            <a:pPr lvl="3"/>
            <a:r>
              <a:rPr lang="el-GR" sz="1400" dirty="0"/>
              <a:t>Στηριχτείτε με τις φτέρνες σας στο έδαφος και ανασηκώστε τα δάκτυλα των ποδιών σας.</a:t>
            </a:r>
          </a:p>
          <a:p>
            <a:pPr lvl="3"/>
            <a:r>
              <a:rPr lang="el-GR" sz="1400" dirty="0"/>
              <a:t>Στηριχτείτε με τα δάκτυλα των ποδιών σας στο έδαφος και ανασηκώστε </a:t>
            </a:r>
            <a:r>
              <a:rPr lang="el-GR" sz="1400" dirty="0" smtClean="0"/>
              <a:t/>
            </a:r>
            <a:br>
              <a:rPr lang="el-GR" sz="1400" dirty="0" smtClean="0"/>
            </a:br>
            <a:r>
              <a:rPr lang="el-GR" sz="1400" dirty="0" smtClean="0"/>
              <a:t>τις </a:t>
            </a:r>
            <a:r>
              <a:rPr lang="el-GR" sz="1400" dirty="0"/>
              <a:t>φτέρνες σας.</a:t>
            </a:r>
          </a:p>
          <a:p>
            <a:pPr marL="0" indent="0" fontAlgn="base">
              <a:buNone/>
            </a:pPr>
            <a:endParaRPr lang="en-GB" sz="1050"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308304" y="2643758"/>
            <a:ext cx="1417222" cy="1723330"/>
          </a:xfrm>
          <a:prstGeom prst="rect">
            <a:avLst/>
          </a:prstGeom>
        </p:spPr>
      </p:pic>
    </p:spTree>
    <p:extLst>
      <p:ext uri="{BB962C8B-B14F-4D97-AF65-F5344CB8AC3E}">
        <p14:creationId xmlns="" xmlns:p14="http://schemas.microsoft.com/office/powerpoint/2010/main" val="2731081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dirty="0"/>
              <a:t>4. </a:t>
            </a:r>
            <a:r>
              <a:rPr lang="el-GR" sz="2400" dirty="0" smtClean="0"/>
              <a:t>Οργανωτικοί παράγοντες</a:t>
            </a:r>
            <a:endParaRPr lang="el-GR" sz="2400" dirty="0"/>
          </a:p>
        </p:txBody>
      </p:sp>
      <p:sp>
        <p:nvSpPr>
          <p:cNvPr id="3" name="Content Placeholder 2"/>
          <p:cNvSpPr>
            <a:spLocks noGrp="1"/>
          </p:cNvSpPr>
          <p:nvPr>
            <p:ph sz="half" idx="1"/>
          </p:nvPr>
        </p:nvSpPr>
        <p:spPr>
          <a:xfrm>
            <a:off x="539749" y="915988"/>
            <a:ext cx="7632701" cy="3455987"/>
          </a:xfrm>
        </p:spPr>
        <p:txBody>
          <a:bodyPr anchor="t">
            <a:normAutofit fontScale="85000" lnSpcReduction="20000"/>
          </a:bodyPr>
          <a:lstStyle/>
          <a:p>
            <a:pPr fontAlgn="base"/>
            <a:r>
              <a:rPr lang="el-GR" sz="1800" dirty="0"/>
              <a:t> </a:t>
            </a:r>
            <a:r>
              <a:rPr lang="el-GR" sz="1750" dirty="0"/>
              <a:t>Ακολουθούν ορισμένες πρακτικές συμβουλές για τη βελτίωση της ισορροπίας μεταξύ επαγγελματικής και προσωπικής ζωής και της οργάνωσης της εργασίας ενώ εργάζεστε από το σπίτι</a:t>
            </a:r>
            <a:r>
              <a:rPr lang="el-GR" sz="1750" dirty="0" smtClean="0"/>
              <a:t>:</a:t>
            </a:r>
          </a:p>
          <a:p>
            <a:pPr fontAlgn="base">
              <a:buNone/>
            </a:pPr>
            <a:endParaRPr lang="el-GR" sz="1750" dirty="0"/>
          </a:p>
          <a:p>
            <a:pPr lvl="1" fontAlgn="base"/>
            <a:r>
              <a:rPr lang="el-GR" sz="1750" dirty="0"/>
              <a:t>Φροντίστε να εργάζεστε σε έναν ξεχωριστό χώρο γραφείου όπου μπορείτε να εργάζεστε χωρίς να σας ενοχλούν. Αυτό βοηθά στη διατήρηση μιας σαφούς διάκρισης μεταξύ εργασίας και σπιτιού. </a:t>
            </a:r>
          </a:p>
          <a:p>
            <a:pPr lvl="1" fontAlgn="base"/>
            <a:r>
              <a:rPr lang="el-GR" sz="1750" dirty="0"/>
              <a:t>Προγραμματίστε την ημέρα εργασίας σας (καθώς και το μεσημεριανό διάλειμμα και τα σύντομα διαλείμματα). </a:t>
            </a:r>
          </a:p>
          <a:p>
            <a:pPr lvl="1" fontAlgn="base"/>
            <a:r>
              <a:rPr lang="el-GR" sz="1750" dirty="0"/>
              <a:t>Τηρείτε τις «κανονικές» ώρες εργασίας γραφείου.</a:t>
            </a:r>
          </a:p>
          <a:p>
            <a:pPr lvl="1" fontAlgn="base"/>
            <a:r>
              <a:rPr lang="el-GR" sz="1750" dirty="0"/>
              <a:t>Εφαρμόζετε μια τακτική ρουτίνα: σηκωθείτε και ξεκινήστε την ίδια ώρα, όπως θα κάνατε μια «κανονική» ημέρα εργασίας. </a:t>
            </a:r>
          </a:p>
          <a:p>
            <a:pPr lvl="1" fontAlgn="base"/>
            <a:r>
              <a:rPr lang="el-GR" sz="1750" dirty="0"/>
              <a:t>Προγραμματίστε τι θα κάνετε μετά το τέλος της εργάσιμης ημέρας σας. Εάν έχετε να πάτε κάπου στο τέλος της εργάσιμης ημέρας σας, είναι πιο πιθανό να αποσυνδεθείτε </a:t>
            </a:r>
            <a:r>
              <a:rPr lang="el-GR" sz="1750" dirty="0" smtClean="0"/>
              <a:t>από το Διαδίκτυο και </a:t>
            </a:r>
            <a:r>
              <a:rPr lang="el-GR" sz="1750" dirty="0"/>
              <a:t>να σταματήσετε να </a:t>
            </a:r>
            <a:r>
              <a:rPr lang="el-GR" sz="1750" dirty="0" smtClean="0"/>
              <a:t>δουλεύετε στον υπολογιστή σας.</a:t>
            </a:r>
            <a:endParaRPr lang="el-GR" sz="1750" dirty="0"/>
          </a:p>
          <a:p>
            <a:pPr lvl="1" fontAlgn="base"/>
            <a:r>
              <a:rPr lang="el-GR" sz="1750" dirty="0"/>
              <a:t>Βεβαιωθείτε ότι οι επιμέρους εργασίες σας έχουν ποικιλία ώστε να αποφεύγετε τη μονοτονία.</a:t>
            </a:r>
          </a:p>
          <a:p>
            <a:pPr marL="0" indent="0" fontAlgn="base">
              <a:buNone/>
            </a:pPr>
            <a:endParaRPr lang="en-GB" sz="1750" dirty="0"/>
          </a:p>
        </p:txBody>
      </p:sp>
    </p:spTree>
    <p:extLst>
      <p:ext uri="{BB962C8B-B14F-4D97-AF65-F5344CB8AC3E}">
        <p14:creationId xmlns="" xmlns:p14="http://schemas.microsoft.com/office/powerpoint/2010/main" val="3771271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a:t>5. Ψυχοκοινωνικοί παράγοντες</a:t>
            </a:r>
          </a:p>
        </p:txBody>
      </p:sp>
      <p:sp>
        <p:nvSpPr>
          <p:cNvPr id="3" name="Content Placeholder 2"/>
          <p:cNvSpPr>
            <a:spLocks noGrp="1"/>
          </p:cNvSpPr>
          <p:nvPr>
            <p:ph sz="half" idx="1"/>
          </p:nvPr>
        </p:nvSpPr>
        <p:spPr>
          <a:xfrm>
            <a:off x="539750" y="1131987"/>
            <a:ext cx="7632700" cy="3455987"/>
          </a:xfrm>
        </p:spPr>
        <p:txBody>
          <a:bodyPr anchor="t">
            <a:normAutofit/>
          </a:bodyPr>
          <a:lstStyle/>
          <a:p>
            <a:pPr fontAlgn="base"/>
            <a:r>
              <a:rPr lang="el-GR" sz="1700" dirty="0" smtClean="0"/>
              <a:t>Η υποστήριξη στην εργασία (δηλ. κοινωνική υποστήριξη, αυτονομία, λήψη αποφάσεων) αποτελεί σημαντικό στοιχείο για την ψυχοκοινωνική και τη σωματική υγεία των εργαζομένων. </a:t>
            </a:r>
          </a:p>
          <a:p>
            <a:pPr fontAlgn="base"/>
            <a:r>
              <a:rPr lang="el-GR" sz="1700" dirty="0" smtClean="0"/>
              <a:t>Η ικανοποίηση από την εργασία αυξάνεται όταν οι εργαζόμενοι νιώθουν ότι καθοδηγούνται επαρκώς και στηρίζονται κατά τη διάρκεια της (</a:t>
            </a:r>
            <a:r>
              <a:rPr lang="el-GR" sz="1700" dirty="0" err="1" smtClean="0"/>
              <a:t>τηλ</a:t>
            </a:r>
            <a:r>
              <a:rPr lang="el-GR" sz="1700" dirty="0" smtClean="0"/>
              <a:t>)εργασίας τους.</a:t>
            </a:r>
          </a:p>
          <a:p>
            <a:pPr fontAlgn="base"/>
            <a:r>
              <a:rPr lang="el-GR" sz="1700" dirty="0" smtClean="0"/>
              <a:t>Ακολουθούν ορισμένες πρακτικές συμβουλές για τον περιορισμό των ψυχοκοινωνικών παραγόντων κινδύνου λόγω τηλεργασίας, που σχετίζονται με την εμφάνιση ΜΣΠ:</a:t>
            </a:r>
          </a:p>
          <a:p>
            <a:pPr lvl="1" fontAlgn="base"/>
            <a:r>
              <a:rPr lang="el-GR" sz="1700" dirty="0" smtClean="0"/>
              <a:t>Κοινωνική απομόνωση / κοινωνική υποστήριξη</a:t>
            </a:r>
          </a:p>
          <a:p>
            <a:pPr lvl="1" fontAlgn="base"/>
            <a:r>
              <a:rPr lang="el-GR" sz="1700" dirty="0" smtClean="0"/>
              <a:t>Φόρτος εργασίας</a:t>
            </a:r>
          </a:p>
          <a:p>
            <a:pPr marL="0" indent="0" fontAlgn="base">
              <a:buNone/>
            </a:pPr>
            <a:endParaRPr lang="en-GB" sz="2000" dirty="0"/>
          </a:p>
        </p:txBody>
      </p:sp>
    </p:spTree>
    <p:extLst>
      <p:ext uri="{BB962C8B-B14F-4D97-AF65-F5344CB8AC3E}">
        <p14:creationId xmlns="" xmlns:p14="http://schemas.microsoft.com/office/powerpoint/2010/main" val="42754724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normAutofit fontScale="90000"/>
          </a:bodyPr>
          <a:lstStyle/>
          <a:p>
            <a:pPr fontAlgn="base"/>
            <a:r>
              <a:rPr lang="el-GR" sz="2400" dirty="0"/>
              <a:t>5. Ψυχοκοινωνικοί παράγοντες </a:t>
            </a:r>
            <a:r>
              <a:rPr lang="el-GR" sz="2400" dirty="0" smtClean="0"/>
              <a:t/>
            </a:r>
            <a:br>
              <a:rPr lang="el-GR" sz="2400" dirty="0" smtClean="0"/>
            </a:br>
            <a:r>
              <a:rPr lang="el-GR" sz="2400" dirty="0" smtClean="0"/>
              <a:t>    – </a:t>
            </a:r>
            <a:r>
              <a:rPr lang="el-GR" sz="2400" dirty="0"/>
              <a:t>Κοινωνικός αποκλεισμός / υποστήριξη</a:t>
            </a:r>
          </a:p>
        </p:txBody>
      </p:sp>
      <p:sp>
        <p:nvSpPr>
          <p:cNvPr id="3" name="Content Placeholder 2"/>
          <p:cNvSpPr>
            <a:spLocks noGrp="1"/>
          </p:cNvSpPr>
          <p:nvPr>
            <p:ph sz="half" idx="1"/>
          </p:nvPr>
        </p:nvSpPr>
        <p:spPr>
          <a:xfrm>
            <a:off x="539750" y="915988"/>
            <a:ext cx="7632700" cy="3599978"/>
          </a:xfrm>
        </p:spPr>
        <p:txBody>
          <a:bodyPr anchor="t">
            <a:noAutofit/>
          </a:bodyPr>
          <a:lstStyle/>
          <a:p>
            <a:pPr fontAlgn="base"/>
            <a:r>
              <a:rPr lang="el-GR" sz="1700" dirty="0"/>
              <a:t>Διατηρήστε τις επαφές με τους συναδέλφους και τον προϊστάμενό σας προγραμματίζοντας τακτικές τηλεφωνικές συνομιλίες ή συνεδριάσεις μέσω τηλεδιάσκεψης. </a:t>
            </a:r>
          </a:p>
          <a:p>
            <a:pPr fontAlgn="base"/>
            <a:r>
              <a:rPr lang="el-GR" sz="1700" dirty="0"/>
              <a:t>Οι ομαδικές συνεδριάσεις είναι καλό να εναλλάσσονται με κατ' ιδίαν συνομιλίες με τους συναδέλφους και τον προϊστάμενο. </a:t>
            </a:r>
          </a:p>
          <a:p>
            <a:pPr fontAlgn="base"/>
            <a:r>
              <a:rPr lang="el-GR" sz="1700" dirty="0"/>
              <a:t>Προβλέψτε χρόνο για ανεπίσημες συνομιλίες και για να μιλήσετε με φίλους σας. Προβλέψτε το πρώτο μέρος της συνεδρίασης </a:t>
            </a:r>
            <a:r>
              <a:rPr lang="el-GR" sz="1700" dirty="0" smtClean="0"/>
              <a:t>για να </a:t>
            </a:r>
            <a:r>
              <a:rPr lang="el-GR" sz="1700" dirty="0"/>
              <a:t>βεβαιωθείτε πως όλοι είναι εντάξει, να μάθετε πώς είναι ο καθένας και να συζητήσετε για θέματα άσχετα με τη δουλειά. </a:t>
            </a:r>
          </a:p>
          <a:p>
            <a:pPr fontAlgn="base"/>
            <a:r>
              <a:rPr lang="el-GR" sz="1700" dirty="0"/>
              <a:t>Κάντε </a:t>
            </a:r>
            <a:r>
              <a:rPr lang="el-GR" sz="1700" dirty="0" smtClean="0"/>
              <a:t>εικονικά </a:t>
            </a:r>
            <a:r>
              <a:rPr lang="el-GR" sz="1700" dirty="0"/>
              <a:t>διαλείμματα για καφέ με τους συναδέλφους σας.</a:t>
            </a:r>
          </a:p>
          <a:p>
            <a:pPr fontAlgn="base"/>
            <a:r>
              <a:rPr lang="el-GR" sz="1700" dirty="0"/>
              <a:t>Προβλέψτε την ύπαρξη παρτενέρ τηλεργασίας ώστε να μπορούν οι εργαζόμενοι να εκφράζουν τους προβληματισμούς τους και οι </a:t>
            </a:r>
            <a:r>
              <a:rPr lang="el-GR" sz="1700" dirty="0" smtClean="0"/>
              <a:t>πιθανές</a:t>
            </a:r>
            <a:r>
              <a:rPr lang="el-GR" sz="1700" dirty="0" smtClean="0">
                <a:solidFill>
                  <a:srgbClr val="FF0000"/>
                </a:solidFill>
              </a:rPr>
              <a:t> </a:t>
            </a:r>
            <a:r>
              <a:rPr lang="el-GR" sz="1700" dirty="0"/>
              <a:t>δυσκολίες να εντοπίζονται ταχύτερα.</a:t>
            </a:r>
          </a:p>
        </p:txBody>
      </p:sp>
    </p:spTree>
    <p:extLst>
      <p:ext uri="{BB962C8B-B14F-4D97-AF65-F5344CB8AC3E}">
        <p14:creationId xmlns="" xmlns:p14="http://schemas.microsoft.com/office/powerpoint/2010/main" val="3309150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3" y="135000"/>
            <a:ext cx="8154445" cy="367200"/>
          </a:xfrm>
        </p:spPr>
        <p:txBody>
          <a:bodyPr/>
          <a:lstStyle/>
          <a:p>
            <a:pPr fontAlgn="base"/>
            <a:r>
              <a:rPr lang="el-GR" sz="2400"/>
              <a:t>5. Ψυχοκοινωνικοί παράγοντες – Φόρτος εργασίας</a:t>
            </a:r>
          </a:p>
        </p:txBody>
      </p:sp>
      <p:sp>
        <p:nvSpPr>
          <p:cNvPr id="3" name="Content Placeholder 2"/>
          <p:cNvSpPr>
            <a:spLocks noGrp="1"/>
          </p:cNvSpPr>
          <p:nvPr>
            <p:ph sz="half" idx="1"/>
          </p:nvPr>
        </p:nvSpPr>
        <p:spPr>
          <a:xfrm>
            <a:off x="539750" y="915988"/>
            <a:ext cx="7632700" cy="3455987"/>
          </a:xfrm>
        </p:spPr>
        <p:txBody>
          <a:bodyPr anchor="t">
            <a:normAutofit fontScale="92500" lnSpcReduction="20000"/>
          </a:bodyPr>
          <a:lstStyle/>
          <a:p>
            <a:pPr marL="269875" indent="-269875">
              <a:spcBef>
                <a:spcPts val="600"/>
              </a:spcBef>
            </a:pPr>
            <a:r>
              <a:rPr lang="el-GR" sz="1800" dirty="0"/>
              <a:t>Μην αγνοείτε τον υψηλό ρυθμό εργασίας. Σε περίπτωση (επίμονα) υψηλού φόρτου εργασίας, κανονίστε </a:t>
            </a:r>
            <a:r>
              <a:rPr lang="el-GR" sz="1800" dirty="0" smtClean="0"/>
              <a:t>μια συνάντηση προκειμένου </a:t>
            </a:r>
            <a:br>
              <a:rPr lang="el-GR" sz="1800" dirty="0" smtClean="0"/>
            </a:br>
            <a:r>
              <a:rPr lang="el-GR" sz="1800" dirty="0" smtClean="0"/>
              <a:t>να συζητήσετε σχετικά με </a:t>
            </a:r>
            <a:r>
              <a:rPr lang="el-GR" sz="1800" dirty="0"/>
              <a:t>τον προϊστάμενό σας.</a:t>
            </a:r>
          </a:p>
          <a:p>
            <a:pPr marL="269875" indent="-269875">
              <a:spcBef>
                <a:spcPts val="600"/>
              </a:spcBef>
            </a:pPr>
            <a:r>
              <a:rPr lang="el-GR" sz="1800" dirty="0"/>
              <a:t>Κάνετε αρκετά διαλείμματα κατά τη διάρκεια της ημέρας ώστε να χωρίζετε τις περιόδους έντονης εργασίας σε μικρότερα διαστήματα </a:t>
            </a:r>
            <a:r>
              <a:rPr lang="el-GR" sz="1800" dirty="0" smtClean="0"/>
              <a:t/>
            </a:r>
            <a:br>
              <a:rPr lang="el-GR" sz="1800" dirty="0" smtClean="0"/>
            </a:br>
            <a:r>
              <a:rPr lang="el-GR" sz="1800" dirty="0" smtClean="0"/>
              <a:t>και </a:t>
            </a:r>
            <a:r>
              <a:rPr lang="el-GR" sz="1800" dirty="0"/>
              <a:t>μην παραβλέπετε το μεσημεριανό σας διάλειμμα. </a:t>
            </a:r>
          </a:p>
          <a:p>
            <a:pPr marL="269875" indent="-269875">
              <a:spcBef>
                <a:spcPts val="600"/>
              </a:spcBef>
            </a:pPr>
            <a:r>
              <a:rPr lang="el-GR" sz="1800" dirty="0"/>
              <a:t>Αποσυνδεθείτε! </a:t>
            </a:r>
          </a:p>
          <a:p>
            <a:pPr marL="269875" indent="-269875">
              <a:spcBef>
                <a:spcPts val="600"/>
              </a:spcBef>
            </a:pPr>
            <a:r>
              <a:rPr lang="el-GR" sz="1800" dirty="0"/>
              <a:t>Μήπως ξεχνάτε μερικές φορές να κάνετε διάλειμμα; Προσπαθήστε </a:t>
            </a:r>
            <a:r>
              <a:rPr lang="el-GR" sz="1800" dirty="0" smtClean="0"/>
              <a:t/>
            </a:r>
            <a:br>
              <a:rPr lang="el-GR" sz="1800" dirty="0" smtClean="0"/>
            </a:br>
            <a:r>
              <a:rPr lang="el-GR" sz="1800" dirty="0" smtClean="0"/>
              <a:t>να </a:t>
            </a:r>
            <a:r>
              <a:rPr lang="el-GR" sz="1800" dirty="0"/>
              <a:t>εργάζεστε για 25 λεπτά και στη συνέχεια να κάνετε διάλειμμα πέντε </a:t>
            </a:r>
            <a:r>
              <a:rPr lang="el-GR" sz="1800" dirty="0" smtClean="0"/>
              <a:t>(5) λεπτών</a:t>
            </a:r>
            <a:r>
              <a:rPr lang="el-GR" sz="1800" dirty="0"/>
              <a:t>.</a:t>
            </a:r>
          </a:p>
          <a:p>
            <a:pPr marL="269875" indent="-269875">
              <a:spcBef>
                <a:spcPts val="600"/>
              </a:spcBef>
            </a:pPr>
            <a:r>
              <a:rPr lang="el-GR" sz="1800" dirty="0"/>
              <a:t>Να επικεντρώνεστε κάθε φορά σε μία μόνο εργασία και να αποφεύγετε τους περισπασμούς δουλεύοντας σε ένα ήσυχο δωμάτιο, να φοράτε ακουστικά και να </a:t>
            </a:r>
            <a:r>
              <a:rPr lang="el-GR" sz="1800" dirty="0" smtClean="0"/>
              <a:t>«κλείνετε» </a:t>
            </a:r>
            <a:r>
              <a:rPr lang="el-GR" sz="1800" dirty="0"/>
              <a:t>το ηλεκτρονικό σας ταχυδρομείο.</a:t>
            </a:r>
          </a:p>
        </p:txBody>
      </p:sp>
    </p:spTree>
    <p:extLst>
      <p:ext uri="{BB962C8B-B14F-4D97-AF65-F5344CB8AC3E}">
        <p14:creationId xmlns="" xmlns:p14="http://schemas.microsoft.com/office/powerpoint/2010/main" val="6001176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el-GR" sz="2400" dirty="0">
                <a:solidFill>
                  <a:schemeClr val="accent1"/>
                </a:solidFill>
              </a:rPr>
              <a:t>Ακολουθήστε </a:t>
            </a:r>
            <a:r>
              <a:rPr lang="el-GR" sz="2400" dirty="0" smtClean="0">
                <a:solidFill>
                  <a:schemeClr val="accent1"/>
                </a:solidFill>
              </a:rPr>
              <a:t>μας… </a:t>
            </a:r>
            <a:r>
              <a:rPr lang="el-GR" sz="2400" dirty="0">
                <a:solidFill>
                  <a:schemeClr val="accent1"/>
                </a:solidFill>
              </a:rPr>
              <a:t>και μειώστε την καταπόνηση!</a:t>
            </a:r>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043608" y="627534"/>
            <a:ext cx="7180579" cy="4039076"/>
          </a:xfrm>
          <a:prstGeom prst="rect">
            <a:avLst/>
          </a:prstGeom>
        </p:spPr>
      </p:pic>
      <p:sp>
        <p:nvSpPr>
          <p:cNvPr id="3" name="Content Placeholder 2"/>
          <p:cNvSpPr>
            <a:spLocks noGrp="1"/>
          </p:cNvSpPr>
          <p:nvPr>
            <p:ph sz="half" idx="1"/>
          </p:nvPr>
        </p:nvSpPr>
        <p:spPr>
          <a:xfrm>
            <a:off x="450001" y="843558"/>
            <a:ext cx="8082440" cy="3645000"/>
          </a:xfrm>
        </p:spPr>
        <p:txBody>
          <a:bodyPr>
            <a:normAutofit/>
          </a:bodyPr>
          <a:lstStyle/>
          <a:p>
            <a:pPr>
              <a:buSzPct val="120000"/>
              <a:buBlip>
                <a:blip r:embed="rId4"/>
              </a:buBlip>
            </a:pPr>
            <a:endParaRPr lang="en-US" sz="1600" dirty="0">
              <a:solidFill>
                <a:schemeClr val="accent1"/>
              </a:solidFill>
            </a:endParaRPr>
          </a:p>
          <a:p>
            <a:pPr>
              <a:buSzPct val="120000"/>
              <a:buBlip>
                <a:blip r:embed="rId4"/>
              </a:buBlip>
            </a:pPr>
            <a:endParaRPr lang="en-US" sz="500" dirty="0">
              <a:solidFill>
                <a:schemeClr val="accent1"/>
              </a:solidFill>
            </a:endParaRPr>
          </a:p>
          <a:p>
            <a:pPr marL="180975" indent="-180975">
              <a:buSzPct val="120000"/>
              <a:buBlip>
                <a:blip r:embed="rId4"/>
              </a:buBlip>
            </a:pPr>
            <a:r>
              <a:rPr lang="el-GR" sz="1600" dirty="0">
                <a:solidFill>
                  <a:schemeClr val="accent1"/>
                </a:solidFill>
              </a:rPr>
              <a:t>Για περισσότερες πληροφορίες επισκεφθείτε τον διαδικτυακό τόπο </a:t>
            </a:r>
            <a:r>
              <a:rPr lang="el-GR" sz="1600" dirty="0" smtClean="0">
                <a:solidFill>
                  <a:schemeClr val="accent1"/>
                </a:solidFill>
              </a:rPr>
              <a:t/>
            </a:r>
            <a:br>
              <a:rPr lang="el-GR" sz="1600" dirty="0" smtClean="0">
                <a:solidFill>
                  <a:schemeClr val="accent1"/>
                </a:solidFill>
              </a:rPr>
            </a:br>
            <a:r>
              <a:rPr lang="el-GR" sz="1600" dirty="0" smtClean="0">
                <a:solidFill>
                  <a:schemeClr val="accent1"/>
                </a:solidFill>
              </a:rPr>
              <a:t>της</a:t>
            </a:r>
            <a:r>
              <a:rPr lang="fr-FR" sz="1600" dirty="0" smtClean="0">
                <a:solidFill>
                  <a:schemeClr val="accent1"/>
                </a:solidFill>
              </a:rPr>
              <a:t> </a:t>
            </a:r>
            <a:r>
              <a:rPr lang="el-GR" sz="1600" dirty="0">
                <a:solidFill>
                  <a:schemeClr val="accent1"/>
                </a:solidFill>
              </a:rPr>
              <a:t>εκστρατείας:</a:t>
            </a:r>
          </a:p>
          <a:p>
            <a:pPr marL="189000" lvl="1" indent="0">
              <a:buSzPct val="120000"/>
              <a:buNone/>
            </a:pPr>
            <a:r>
              <a:rPr lang="el-GR" sz="1600" b="1" dirty="0">
                <a:solidFill>
                  <a:schemeClr val="accent1"/>
                </a:solidFill>
                <a:hlinkClick r:id="rId5"/>
              </a:rPr>
              <a:t>healthy-workplaces.eu</a:t>
            </a:r>
          </a:p>
          <a:p>
            <a:pPr lvl="1">
              <a:buSzPct val="120000"/>
              <a:buBlip>
                <a:blip r:embed="rId4"/>
              </a:buBlip>
            </a:pPr>
            <a:endParaRPr lang="en-US" sz="1600" dirty="0">
              <a:solidFill>
                <a:schemeClr val="accent1"/>
              </a:solidFill>
            </a:endParaRPr>
          </a:p>
          <a:p>
            <a:pPr marL="180975" indent="-180975">
              <a:buSzPct val="120000"/>
              <a:buBlip>
                <a:blip r:embed="rId4"/>
              </a:buBlip>
            </a:pPr>
            <a:r>
              <a:rPr lang="el-GR" sz="1600" dirty="0">
                <a:solidFill>
                  <a:schemeClr val="accent1"/>
                </a:solidFill>
              </a:rPr>
              <a:t>Γίνετε συνδρομητές στο ενημερωτικό δελτίο της εκστρατείας μας:</a:t>
            </a:r>
          </a:p>
          <a:p>
            <a:pPr marL="189000" lvl="1" indent="0">
              <a:buSzPct val="120000"/>
              <a:buNone/>
            </a:pPr>
            <a:r>
              <a:rPr lang="el-GR" sz="1600" b="1" u="sng" dirty="0">
                <a:solidFill>
                  <a:schemeClr val="accent1"/>
                </a:solidFill>
                <a:hlinkClick r:id="rId6">
                  <a:extLst>
                    <a:ext uri="{A12FA001-AC4F-418D-AE19-62706E023703}">
                      <ahyp:hlinkClr xmlns="" xmlns:ahyp="http://schemas.microsoft.com/office/drawing/2018/hyperlinkcolor" val="tx"/>
                    </a:ext>
                  </a:extLst>
                </a:hlinkClick>
              </a:rPr>
              <a:t>https://healthy-workplaces.eu/en/healthy-workplaces-newsletter</a:t>
            </a:r>
          </a:p>
          <a:p>
            <a:pPr>
              <a:buSzPct val="120000"/>
              <a:buBlip>
                <a:blip r:embed="rId4"/>
              </a:buBlip>
            </a:pPr>
            <a:endParaRPr lang="en-US" sz="500" dirty="0">
              <a:solidFill>
                <a:schemeClr val="accent1"/>
              </a:solidFill>
            </a:endParaRPr>
          </a:p>
          <a:p>
            <a:pPr marL="0" indent="0">
              <a:buSzPct val="120000"/>
              <a:buNone/>
            </a:pPr>
            <a:endParaRPr lang="en-US" sz="800" dirty="0">
              <a:solidFill>
                <a:schemeClr val="accent1"/>
              </a:solidFill>
            </a:endParaRPr>
          </a:p>
          <a:p>
            <a:pPr marL="0" indent="0">
              <a:buSzPct val="120000"/>
              <a:buNone/>
            </a:pPr>
            <a:endParaRPr lang="en-US" sz="800" dirty="0">
              <a:solidFill>
                <a:schemeClr val="accent1"/>
              </a:solidFill>
            </a:endParaRPr>
          </a:p>
          <a:p>
            <a:pPr marL="180975" indent="-180975">
              <a:buSzPct val="120000"/>
              <a:buBlip>
                <a:blip r:embed="rId4"/>
              </a:buBlip>
            </a:pPr>
            <a:r>
              <a:rPr lang="el-GR" sz="1600" dirty="0">
                <a:solidFill>
                  <a:schemeClr val="accent1"/>
                </a:solidFill>
              </a:rPr>
              <a:t>Παραμείνετε ενημερωμένοι για τις δράσεις και τις εκδηλώσεις </a:t>
            </a:r>
            <a:r>
              <a:rPr lang="el-GR" sz="1600" dirty="0" smtClean="0">
                <a:solidFill>
                  <a:schemeClr val="accent1"/>
                </a:solidFill>
              </a:rPr>
              <a:t/>
            </a:r>
            <a:br>
              <a:rPr lang="el-GR" sz="1600" dirty="0" smtClean="0">
                <a:solidFill>
                  <a:schemeClr val="accent1"/>
                </a:solidFill>
              </a:rPr>
            </a:br>
            <a:r>
              <a:rPr lang="el-GR" sz="1600" dirty="0" smtClean="0">
                <a:solidFill>
                  <a:schemeClr val="accent1"/>
                </a:solidFill>
              </a:rPr>
              <a:t>από </a:t>
            </a:r>
            <a:r>
              <a:rPr lang="el-GR" sz="1600" dirty="0">
                <a:solidFill>
                  <a:schemeClr val="accent1"/>
                </a:solidFill>
              </a:rPr>
              <a:t>τα μέσα κοινωνικής δικτύωσης:</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p:txBody>
      </p:sp>
      <p:pic>
        <p:nvPicPr>
          <p:cNvPr id="6" name="Picture 14" descr="https://g.twimg.com/Twitter_logo_blue.png">
            <a:hlinkClick r:id="rId7"/>
            <a:extLst>
              <a:ext uri="{FF2B5EF4-FFF2-40B4-BE49-F238E27FC236}">
                <a16:creationId xmlns="" xmlns:a16="http://schemas.microsoft.com/office/drawing/2014/main" id="{D3E089A8-B42F-BE4F-A861-7BCC1F2CB12D}"/>
              </a:ext>
            </a:extLst>
          </p:cNvPr>
          <p:cNvPicPr>
            <a:picLocks noChangeAspect="1" noChangeArrowheads="1"/>
          </p:cNvPicPr>
          <p:nvPr/>
        </p:nvPicPr>
        <p:blipFill>
          <a:blip r:embed="rId8" cstate="screen">
            <a:extLst>
              <a:ext uri="{28A0092B-C50C-407E-A947-70E740481C1C}">
                <a14:useLocalDpi xmlns="" xmlns:a14="http://schemas.microsoft.com/office/drawing/2010/main"/>
              </a:ext>
            </a:extLst>
          </a:blip>
          <a:srcRect/>
          <a:stretch>
            <a:fillRect/>
          </a:stretch>
        </p:blipFill>
        <p:spPr bwMode="auto">
          <a:xfrm>
            <a:off x="755576" y="3939902"/>
            <a:ext cx="354287" cy="28803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16" descr="https://fbcdn-sphotos-b-a.akamaihd.net/hphotos-ak-xap1/t31.0-8/1271084_10152203108461729_809245696_o.png?dl=1">
            <a:hlinkClick r:id="rId9"/>
            <a:extLst>
              <a:ext uri="{FF2B5EF4-FFF2-40B4-BE49-F238E27FC236}">
                <a16:creationId xmlns="" xmlns:a16="http://schemas.microsoft.com/office/drawing/2014/main" id="{58B762EE-C070-0F4F-B862-66BE1D7E685D}"/>
              </a:ext>
            </a:extLst>
          </p:cNvPr>
          <p:cNvPicPr>
            <a:picLocks noChangeAspect="1" noChangeArrowheads="1"/>
          </p:cNvPicPr>
          <p:nvPr/>
        </p:nvPicPr>
        <p:blipFill>
          <a:blip r:embed="rId10" cstate="screen">
            <a:extLst>
              <a:ext uri="{28A0092B-C50C-407E-A947-70E740481C1C}">
                <a14:useLocalDpi xmlns="" xmlns:a14="http://schemas.microsoft.com/office/drawing/2010/main"/>
              </a:ext>
            </a:extLst>
          </a:blip>
          <a:srcRect/>
          <a:stretch>
            <a:fillRect/>
          </a:stretch>
        </p:blipFill>
        <p:spPr bwMode="auto">
          <a:xfrm>
            <a:off x="1287007" y="3939902"/>
            <a:ext cx="288032" cy="288032"/>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12" descr="https://lh4.googleusercontent.com/9Difi9bypu9-FoUsfFWpX6odYLLjXQk_q0aPxZBSFynecMOSLoKRKWRWIfZdXRGOdXMZCahrLBG6vWrwIeT-A26iDjTucgFVCP0Fuzr79BHW5kLJ3sw">
            <a:hlinkClick r:id="rId11"/>
            <a:extLst>
              <a:ext uri="{FF2B5EF4-FFF2-40B4-BE49-F238E27FC236}">
                <a16:creationId xmlns="" xmlns:a16="http://schemas.microsoft.com/office/drawing/2014/main" id="{DE27942B-F58C-0648-B346-E78565C2BD2A}"/>
              </a:ext>
            </a:extLst>
          </p:cNvPr>
          <p:cNvPicPr>
            <a:picLocks noChangeAspect="1" noChangeArrowheads="1"/>
          </p:cNvPicPr>
          <p:nvPr/>
        </p:nvPicPr>
        <p:blipFill>
          <a:blip r:embed="rId12" cstate="screen">
            <a:extLst>
              <a:ext uri="{28A0092B-C50C-407E-A947-70E740481C1C}">
                <a14:useLocalDpi xmlns="" xmlns:a14="http://schemas.microsoft.com/office/drawing/2010/main"/>
              </a:ext>
            </a:extLst>
          </a:blip>
          <a:srcRect/>
          <a:stretch>
            <a:fillRect/>
          </a:stretch>
        </p:blipFill>
        <p:spPr bwMode="auto">
          <a:xfrm>
            <a:off x="1752183" y="3939902"/>
            <a:ext cx="288032" cy="288032"/>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18" descr="http://cincoaescomunicacion.com/wp-content/uploads/2013/11/linkedin-3.jpg">
            <a:hlinkClick r:id="rId13"/>
            <a:extLst>
              <a:ext uri="{FF2B5EF4-FFF2-40B4-BE49-F238E27FC236}">
                <a16:creationId xmlns="" xmlns:a16="http://schemas.microsoft.com/office/drawing/2014/main" id="{C9029C70-40FF-9445-8577-70D817EA75C0}"/>
              </a:ext>
            </a:extLst>
          </p:cNvPr>
          <p:cNvPicPr>
            <a:picLocks noChangeAspect="1" noChangeArrowheads="1"/>
          </p:cNvPicPr>
          <p:nvPr/>
        </p:nvPicPr>
        <p:blipFill>
          <a:blip r:embed="rId14" cstate="screen">
            <a:extLst>
              <a:ext uri="{28A0092B-C50C-407E-A947-70E740481C1C}">
                <a14:useLocalDpi xmlns="" xmlns:a14="http://schemas.microsoft.com/office/drawing/2010/main"/>
              </a:ext>
            </a:extLst>
          </a:blip>
          <a:srcRect/>
          <a:stretch>
            <a:fillRect/>
          </a:stretch>
        </p:blipFill>
        <p:spPr bwMode="auto">
          <a:xfrm>
            <a:off x="2217359" y="3939902"/>
            <a:ext cx="288032" cy="28803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p:cNvSpPr/>
          <p:nvPr/>
        </p:nvSpPr>
        <p:spPr>
          <a:xfrm>
            <a:off x="2699792" y="3992165"/>
            <a:ext cx="2183611" cy="307777"/>
          </a:xfrm>
          <a:prstGeom prst="rect">
            <a:avLst/>
          </a:prstGeom>
        </p:spPr>
        <p:txBody>
          <a:bodyPr wrap="none">
            <a:spAutoFit/>
          </a:bodyPr>
          <a:lstStyle/>
          <a:p>
            <a:r>
              <a:rPr lang="el-GR" sz="1400" b="1" dirty="0">
                <a:solidFill>
                  <a:srgbClr val="ACC700"/>
                </a:solidFill>
              </a:rPr>
              <a:t>#</a:t>
            </a:r>
            <a:r>
              <a:rPr lang="el-GR" sz="1400" b="1" dirty="0" err="1">
                <a:solidFill>
                  <a:srgbClr val="ACC700"/>
                </a:solidFill>
              </a:rPr>
              <a:t>EUhealthyworkplaces</a:t>
            </a:r>
            <a:r>
              <a:rPr lang="el-GR" sz="1400" b="1" dirty="0">
                <a:solidFill>
                  <a:srgbClr val="ACC700"/>
                </a:solidFill>
              </a:rPr>
              <a:t> </a:t>
            </a:r>
          </a:p>
        </p:txBody>
      </p:sp>
    </p:spTree>
    <p:extLst>
      <p:ext uri="{BB962C8B-B14F-4D97-AF65-F5344CB8AC3E}">
        <p14:creationId xmlns="" xmlns:p14="http://schemas.microsoft.com/office/powerpoint/2010/main" val="650209557"/>
      </p:ext>
    </p:extLst>
  </p:cSld>
  <p:clrMapOvr>
    <a:masterClrMapping/>
  </p:clrMapOvr>
</p:sld>
</file>

<file path=ppt/theme/theme1.xml><?xml version="1.0" encoding="utf-8"?>
<a:theme xmlns:a="http://schemas.openxmlformats.org/drawingml/2006/main" name="1_HWC2018-19_Template_16-9">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 xmlns:thm15="http://schemas.microsoft.com/office/thememl/2012/main" name="EUOSHA Campaign 2016-16-9.potx" id="{F7474474-7AE0-46FF-A261-8B9A1ECF96C7}" vid="{E01BF529-0D02-40D8-AC94-E48790817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HWC2018-19_Template_16-9.potx</Template>
  <TotalTime>6936</TotalTime>
  <Words>3229</Words>
  <Application>Microsoft Office PowerPoint</Application>
  <PresentationFormat>Προβολή στην οθόνη (16:9)</PresentationFormat>
  <Paragraphs>256</Paragraphs>
  <Slides>31</Slides>
  <Notes>29</Notes>
  <HiddenSlides>0</HiddenSlides>
  <MMClips>0</MMClips>
  <ScaleCrop>false</ScaleCrop>
  <HeadingPairs>
    <vt:vector size="4" baseType="variant">
      <vt:variant>
        <vt:lpstr>Θέμα</vt:lpstr>
      </vt:variant>
      <vt:variant>
        <vt:i4>1</vt:i4>
      </vt:variant>
      <vt:variant>
        <vt:lpstr>Τίτλοι διαφανειών</vt:lpstr>
      </vt:variant>
      <vt:variant>
        <vt:i4>31</vt:i4>
      </vt:variant>
    </vt:vector>
  </HeadingPairs>
  <TitlesOfParts>
    <vt:vector size="32" baseType="lpstr">
      <vt:lpstr>1_HWC2018-19_Template_16-9</vt:lpstr>
      <vt:lpstr>Διαφάνεια 1</vt:lpstr>
      <vt:lpstr>Διαφάνεια 2</vt:lpstr>
      <vt:lpstr>Εισαγωγή - Τηλεργασία από το σπίτι </vt:lpstr>
      <vt:lpstr>Εισαγωγή - Τηλεργασία από το σπίτι και ΜΣΠ </vt:lpstr>
      <vt:lpstr>Εκτίμηση των κινδύνων</vt:lpstr>
      <vt:lpstr>Κύριοι παράγοντες κινδύνου για την πρόκληση ΜΣΠ  που σχετίζονται με την τηλεργασία</vt:lpstr>
      <vt:lpstr>1. Εργονομία του σταθμού εργασίας και στάσεις σώματος</vt:lpstr>
      <vt:lpstr>2. Παράγοντες του εργασιακού περιβάλλοντος </vt:lpstr>
      <vt:lpstr>3. Καθιστική συμπεριφορά και σωματική δραστηριότητα</vt:lpstr>
      <vt:lpstr>4. Οργανωτικοί παράγοντες κινδύνου</vt:lpstr>
      <vt:lpstr>5. Ψυχοκοινωνικοί παράγοντες 1 – αρνητικοί παράγοντες</vt:lpstr>
      <vt:lpstr>5. Ψυχοκοινωνικοί παράγοντες 2 – θετικοί παράγοντες</vt:lpstr>
      <vt:lpstr>6. Προσωπικοί παράγοντες </vt:lpstr>
      <vt:lpstr>Προσεγγίσεις πρόληψης / προστασίας για την αντιμετώπιση των παραγόντων κινδύνου πρόκλησης ΜΣΠ που σχετίζονται με την τηλεργασία στο σπίτι</vt:lpstr>
      <vt:lpstr>1. Σχεδιασμός και εργονομία του χώρου εργασίας</vt:lpstr>
      <vt:lpstr>1. Σχεδιασμός και εργονομία του χώρου εργασίας      – Κάθισμα γραφείου </vt:lpstr>
      <vt:lpstr>1. Σχεδιασμός και εργονομία του χώρου εργασίας      – Τραπέζι γραφείου </vt:lpstr>
      <vt:lpstr>1. Σχεδιασμός και εργονομία του χώρου εργασίας      – Οθόνη εργασίας</vt:lpstr>
      <vt:lpstr>1. Σχεδιασμός και εργονομία του χώρου εργασίας      – Ποντίκι και πληκτρολόγιο</vt:lpstr>
      <vt:lpstr>1. Σχεδιασμός και εργονομία του χώρου εργασίας      – Ορθοστάτης εγγράφων</vt:lpstr>
      <vt:lpstr>2. Εργασιακό περιβάλλον – Φωτισμός </vt:lpstr>
      <vt:lpstr>2. Εργασιακό περιβάλλον – Αέρας και θερμοκρασία </vt:lpstr>
      <vt:lpstr>2. Εργασιακό περιβάλλον – Θόρυβος</vt:lpstr>
      <vt:lpstr>3. Καθιστική συμπεριφορά</vt:lpstr>
      <vt:lpstr>3. Καθιστική συμπεριφορά – Συμβουλές για κίνηση 1</vt:lpstr>
      <vt:lpstr>3. Καθιστική συμπεριφορά – Συμβουλές για κίνηση 2</vt:lpstr>
      <vt:lpstr>4. Οργανωτικοί παράγοντες</vt:lpstr>
      <vt:lpstr>5. Ψυχοκοινωνικοί παράγοντες</vt:lpstr>
      <vt:lpstr>5. Ψυχοκοινωνικοί παράγοντες      – Κοινωνικός αποκλεισμός / υποστήριξη</vt:lpstr>
      <vt:lpstr>5. Ψυχοκοινωνικοί παράγοντες – Φόρτος εργασίας</vt:lpstr>
      <vt:lpstr>Ακολουθήστε μας… και μειώστε την καταπόνηση!</vt:lpstr>
    </vt:vector>
  </TitlesOfParts>
  <Company>CDT</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CDT</dc:creator>
  <cp:lastModifiedBy>user</cp:lastModifiedBy>
  <cp:revision>746</cp:revision>
  <cp:lastPrinted>2019-10-04T15:07:06Z</cp:lastPrinted>
  <dcterms:created xsi:type="dcterms:W3CDTF">2015-10-14T15:05:30Z</dcterms:created>
  <dcterms:modified xsi:type="dcterms:W3CDTF">2021-09-21T10:11:39Z</dcterms:modified>
</cp:coreProperties>
</file>