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p15="http://schemas.microsoft.com/office/powerpoint/2012/main"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91" d="100"/>
          <a:sy n="91" d="100"/>
        </p:scale>
        <p:origin x="1195" y="7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05/07/2021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05/07/2021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cs-CZ" sz="1200">
                <a:latin typeface="Calibri" panose="020F0502020204030204" pitchFamily="34" charset="0"/>
                <a:cs typeface="Calibri" panose="020F0502020204030204" pitchFamily="34" charset="0"/>
              </a:rPr>
              <a:t>Tato prezentace ve formátu PPT obsahuje tipy – příklady správné praxe, které jsou určeny především osobám pracujícím na dálku. Tyto příklady se nemusí nutně vztahovat na všechny osoby pracující na dálku nebo pro ně být relevantní. Jejich relevance závisí na konkrétních charakteristikách každé osoby pracující na dálku / domácího prostředí pro práci na dálku / společnosti a na výsledcích hodnocení rizik.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4" name="Bild 3">
            <a:extLst>
              <a:ext uri="{FF2B5EF4-FFF2-40B4-BE49-F238E27FC236}">
                <a16:creationId xmlns:a16="http://schemas.microsoft.com/office/drawing/2014/main" id="{8CA2752C-1372-4909-A291-2BDDC9D167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359870" y="4151604"/>
            <a:ext cx="936103" cy="580386"/>
          </a:xfrm>
          <a:prstGeom prst="rect">
            <a:avLst/>
          </a:prstGeom>
          <a:noFill/>
          <a:ln w="9525">
            <a:noFill/>
            <a:miter lim="800000"/>
            <a:headEnd/>
            <a:tailEnd/>
          </a:ln>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22238" y="4131470"/>
            <a:ext cx="87568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323529" y="4517151"/>
            <a:ext cx="679938" cy="4215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5.png"/><Relationship Id="rId7" Type="http://schemas.openxmlformats.org/officeDocument/2006/relationships/hyperlink" Target="http://twitter.com/eu_osha" TargetMode="External"/><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8.png"/><Relationship Id="rId4" Type="http://schemas.openxmlformats.org/officeDocument/2006/relationships/image" Target="../media/image26.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571750"/>
            <a:ext cx="4896544"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cs-CZ" sz="2400">
                <a:latin typeface="+mj-lt"/>
              </a:rPr>
              <a:t>Kampaň na období 2020–2022 s názvem Zdravé pracoviště</a:t>
            </a:r>
          </a:p>
          <a:p>
            <a:r>
              <a:rPr lang="cs-CZ" sz="2400">
                <a:latin typeface="+mj-lt"/>
              </a:rPr>
              <a:t>SI POSVÍTÍ NA FYZICKOU ZÁTĚŽ</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723878"/>
            <a:ext cx="6336704"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cs-CZ" sz="1800">
                <a:solidFill>
                  <a:srgbClr val="ACC700"/>
                </a:solidFill>
                <a:ea typeface="+mj-ea"/>
                <a:cs typeface="Trebuchet MS"/>
              </a:rPr>
              <a:t>Muskuloskeletální poruchy související s prací na dálku – tipy pro osoby pracující na dálku</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771550"/>
            <a:ext cx="5904656" cy="3455987"/>
          </a:xfrm>
        </p:spPr>
        <p:txBody>
          <a:bodyPr lIns="0" tIns="0" rIns="0" bIns="0">
            <a:noAutofit/>
          </a:bodyPr>
          <a:lstStyle/>
          <a:p>
            <a:pPr>
              <a:lnSpc>
                <a:spcPct val="150000"/>
              </a:lnSpc>
            </a:pPr>
            <a:r>
              <a:rPr lang="cs-CZ" sz="2000">
                <a:solidFill>
                  <a:schemeClr val="accent1"/>
                </a:solidFill>
              </a:rPr>
              <a:t>Úvod: muskuloskeletální poruchy související s prací na dálku</a:t>
            </a:r>
          </a:p>
          <a:p>
            <a:pPr>
              <a:lnSpc>
                <a:spcPct val="150000"/>
              </a:lnSpc>
            </a:pPr>
            <a:r>
              <a:rPr lang="cs-CZ" sz="2000">
                <a:solidFill>
                  <a:schemeClr val="accent1"/>
                </a:solidFill>
              </a:rPr>
              <a:t>Hodnocení rizik</a:t>
            </a:r>
          </a:p>
          <a:p>
            <a:pPr>
              <a:lnSpc>
                <a:spcPct val="150000"/>
              </a:lnSpc>
            </a:pPr>
            <a:r>
              <a:rPr lang="cs-CZ" sz="2000"/>
              <a:t>Hlavní rizikové faktory muskuloskeletálních poruch souvisejících s prací na dálku</a:t>
            </a:r>
          </a:p>
          <a:p>
            <a:pPr>
              <a:lnSpc>
                <a:spcPct val="150000"/>
              </a:lnSpc>
            </a:pPr>
            <a:r>
              <a:rPr lang="cs-CZ" sz="2000"/>
              <a:t>Preventivní/ochranné přístupy k řešení rizikových faktorů muskuloskeletálních poruch souvisejících s prací na dálku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cs-CZ" sz="2400"/>
              <a:t>Přehled</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2400"/>
              <a:t>Úvod – práce na dálku z domova </a:t>
            </a:r>
          </a:p>
        </p:txBody>
      </p:sp>
      <p:sp>
        <p:nvSpPr>
          <p:cNvPr id="3" name="Content Placeholder 2"/>
          <p:cNvSpPr>
            <a:spLocks noGrp="1"/>
          </p:cNvSpPr>
          <p:nvPr>
            <p:ph sz="half" idx="1"/>
          </p:nvPr>
        </p:nvSpPr>
        <p:spPr>
          <a:xfrm>
            <a:off x="539750" y="1203598"/>
            <a:ext cx="7920682" cy="4752106"/>
          </a:xfrm>
        </p:spPr>
        <p:txBody>
          <a:bodyPr anchor="t">
            <a:noAutofit/>
          </a:bodyPr>
          <a:lstStyle/>
          <a:p>
            <a:r>
              <a:rPr lang="cs-CZ" sz="2000"/>
              <a:t>Práce na dálku je definována jako používání informačních a komunikačních technologií (jako jsou chytré telefony, tablety, notebooky a stolní počítače) k práci vykonávané mimo prostory zaměstnavatele.</a:t>
            </a:r>
          </a:p>
          <a:p>
            <a:r>
              <a:rPr lang="cs-CZ" sz="2000"/>
              <a:t>Tato prezentace se zaměřuje na práci (na dálku) z domova a je určena pro osoby pracující na dálku.</a:t>
            </a:r>
          </a:p>
          <a:p>
            <a:pPr lvl="1">
              <a:lnSpc>
                <a:spcPct val="160000"/>
              </a:lnSpc>
            </a:pPr>
            <a:r>
              <a:rPr lang="cs-CZ" sz="1800"/>
              <a:t>V poznámkách jsou uvedeny odkazy na praktické zdroje.</a:t>
            </a:r>
          </a:p>
          <a:p>
            <a:pPr lvl="1">
              <a:lnSpc>
                <a:spcPct val="160000"/>
              </a:lnSpc>
            </a:pPr>
            <a:r>
              <a:rPr lang="cs-CZ" sz="1800"/>
              <a:t>Praktické nástroje a pokyny týkající se práce na dálku naleznete </a:t>
            </a:r>
            <a:r>
              <a:rPr lang="cs-CZ" sz="1800">
                <a:hlinkClick r:id="rId3"/>
              </a:rPr>
              <a:t>zde</a:t>
            </a:r>
            <a:r>
              <a:rPr lang="cs-CZ" sz="1800"/>
              <a:t>.</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88326"/>
            <a:ext cx="6714285" cy="367200"/>
          </a:xfrm>
        </p:spPr>
        <p:txBody>
          <a:bodyPr/>
          <a:lstStyle/>
          <a:p>
            <a:r>
              <a:rPr lang="cs-CZ" sz="2400"/>
              <a:t>Úvod – práce na dálku z domova a muskuloskeletální poruchy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cs-CZ" sz="2000"/>
              <a:t>Práce na dálku nabývá v posledních letech na významu. </a:t>
            </a:r>
          </a:p>
          <a:p>
            <a:r>
              <a:rPr lang="cs-CZ" sz="2000"/>
              <a:t>Ačkoli má práce na dálku z domova řadu případných výhod, může mít nepříznivý dopad na zdraví osob pracujících na dálku a přispívat k rozvoji nebo zhoršení muskuloskeletálních poruch.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2400"/>
              <a:t>Hodnocení rizik</a:t>
            </a:r>
          </a:p>
        </p:txBody>
      </p:sp>
      <p:sp>
        <p:nvSpPr>
          <p:cNvPr id="3" name="Content Placeholder 2"/>
          <p:cNvSpPr>
            <a:spLocks noGrp="1"/>
          </p:cNvSpPr>
          <p:nvPr>
            <p:ph sz="half" idx="1"/>
          </p:nvPr>
        </p:nvSpPr>
        <p:spPr>
          <a:xfrm>
            <a:off x="539750" y="771550"/>
            <a:ext cx="7632700" cy="3455987"/>
          </a:xfrm>
        </p:spPr>
        <p:txBody>
          <a:bodyPr anchor="t">
            <a:noAutofit/>
          </a:bodyPr>
          <a:lstStyle/>
          <a:p>
            <a:pPr>
              <a:buClr>
                <a:schemeClr val="accent1"/>
              </a:buClr>
            </a:pPr>
            <a:r>
              <a:rPr lang="cs-CZ" sz="1800"/>
              <a:t>Práce na dálku musí být součástí povinného hodnocení rizik prováděného zaměstnavatelem.</a:t>
            </a:r>
          </a:p>
          <a:p>
            <a:pPr>
              <a:buClr>
                <a:schemeClr val="accent1"/>
              </a:buClr>
            </a:pPr>
            <a:r>
              <a:rPr lang="cs-CZ" sz="1800"/>
              <a:t>(Na základě právních předpisů / podnikové politiky) je třeba upřesnit:</a:t>
            </a:r>
          </a:p>
          <a:p>
            <a:pPr marL="914400" lvl="1" indent="-457200">
              <a:buClr>
                <a:schemeClr val="accent1"/>
              </a:buClr>
            </a:pPr>
            <a:r>
              <a:rPr lang="cs-CZ" sz="1800"/>
              <a:t>kdo (kdy/jak) hodnotí rizika,</a:t>
            </a:r>
          </a:p>
          <a:p>
            <a:pPr marL="914400" lvl="1" indent="-457200">
              <a:buClr>
                <a:schemeClr val="accent1"/>
              </a:buClr>
            </a:pPr>
            <a:r>
              <a:rPr lang="cs-CZ" sz="1800"/>
              <a:t>že zaměstnavatel hodnotí rizika na základě informací poskytnutých zaměstnancem, </a:t>
            </a:r>
          </a:p>
          <a:p>
            <a:pPr marL="914400" lvl="1" indent="-457200">
              <a:buClr>
                <a:schemeClr val="accent1"/>
              </a:buClr>
            </a:pPr>
            <a:r>
              <a:rPr lang="cs-CZ" sz="1800"/>
              <a:t>individuální hodnocení rizik u každé osoby pracující na dálku (vlastní hodnocení na základě nástroje / průvodce / kontrolního seznamu poskytnutého zaměstnavatelem),</a:t>
            </a:r>
          </a:p>
          <a:p>
            <a:pPr marL="914400" lvl="1" indent="-457200">
              <a:buClr>
                <a:schemeClr val="accent1"/>
              </a:buClr>
            </a:pPr>
            <a:r>
              <a:rPr lang="cs-CZ" sz="1800"/>
              <a:t>že zaměstnavatel / odborník na prevenci může se svolením zaměstnance navštívit jeho domácnost. Pokud zaměstnanec pracující na dálku svolení neudělí, je třeba hodnocení rizik provést na základě informací, které shromáždil.</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cs-CZ" sz="2200"/>
              <a:t>Hlavní rizikové faktory muskuloskeletálních poruch souvisejících s prací na dálku</a:t>
            </a:r>
          </a:p>
        </p:txBody>
      </p:sp>
      <p:sp>
        <p:nvSpPr>
          <p:cNvPr id="3" name="Content Placeholder 2"/>
          <p:cNvSpPr>
            <a:spLocks noGrp="1"/>
          </p:cNvSpPr>
          <p:nvPr>
            <p:ph sz="half" idx="1"/>
          </p:nvPr>
        </p:nvSpPr>
        <p:spPr>
          <a:xfrm>
            <a:off x="575469" y="1419622"/>
            <a:ext cx="7632700" cy="2232247"/>
          </a:xfrm>
        </p:spPr>
        <p:txBody>
          <a:bodyPr>
            <a:normAutofit lnSpcReduction="10000"/>
          </a:bodyPr>
          <a:lstStyle/>
          <a:p>
            <a:pPr marL="342900" indent="-342900" fontAlgn="base">
              <a:buFont typeface="+mj-lt"/>
              <a:buAutoNum type="arabicPeriod"/>
            </a:pPr>
            <a:r>
              <a:rPr lang="cs-CZ" sz="2000"/>
              <a:t>Ergonomie pracovní stanice a související polohy těla</a:t>
            </a:r>
          </a:p>
          <a:p>
            <a:pPr marL="342900" indent="-342900" fontAlgn="base">
              <a:buFont typeface="+mj-lt"/>
              <a:buAutoNum type="arabicPeriod"/>
            </a:pPr>
            <a:r>
              <a:rPr lang="cs-CZ" sz="2000"/>
              <a:t>Faktory pracovního prostředí</a:t>
            </a:r>
          </a:p>
          <a:p>
            <a:pPr marL="342900" indent="-342900" fontAlgn="base">
              <a:buFont typeface="+mj-lt"/>
              <a:buAutoNum type="arabicPeriod"/>
            </a:pPr>
            <a:r>
              <a:rPr lang="cs-CZ" sz="2000"/>
              <a:t>Sedavý způsob práce a pohybová aktivita (nedostatek pohybu)</a:t>
            </a:r>
          </a:p>
          <a:p>
            <a:pPr marL="342900" indent="-342900" fontAlgn="base">
              <a:buFont typeface="+mj-lt"/>
              <a:buAutoNum type="arabicPeriod"/>
            </a:pPr>
            <a:r>
              <a:rPr lang="cs-CZ" sz="2000"/>
              <a:t>Faktory organizace práce</a:t>
            </a:r>
          </a:p>
          <a:p>
            <a:pPr marL="342900" indent="-342900" fontAlgn="base">
              <a:buFont typeface="+mj-lt"/>
              <a:buAutoNum type="arabicPeriod"/>
            </a:pPr>
            <a:r>
              <a:rPr lang="cs-CZ" sz="2000"/>
              <a:t>Psychosociální rizikové faktory</a:t>
            </a:r>
          </a:p>
          <a:p>
            <a:pPr marL="342900" indent="-342900" fontAlgn="base">
              <a:buFont typeface="+mj-lt"/>
              <a:buAutoNum type="arabicPeriod"/>
            </a:pPr>
            <a:r>
              <a:rPr lang="cs-CZ" sz="2000"/>
              <a:t>Jednotlivé faktory</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1. Ergonomie pracovní stanice a polohy těla</a:t>
            </a:r>
          </a:p>
        </p:txBody>
      </p:sp>
      <p:sp>
        <p:nvSpPr>
          <p:cNvPr id="3" name="Content Placeholder 2"/>
          <p:cNvSpPr>
            <a:spLocks noGrp="1"/>
          </p:cNvSpPr>
          <p:nvPr>
            <p:ph sz="half" idx="1"/>
          </p:nvPr>
        </p:nvSpPr>
        <p:spPr>
          <a:xfrm>
            <a:off x="539750" y="699542"/>
            <a:ext cx="8208714" cy="3455987"/>
          </a:xfrm>
        </p:spPr>
        <p:txBody>
          <a:bodyPr anchor="t">
            <a:noAutofit/>
          </a:bodyPr>
          <a:lstStyle/>
          <a:p>
            <a:pPr fontAlgn="base"/>
            <a:r>
              <a:rPr lang="cs-CZ" sz="2000"/>
              <a:t>Práce na počítači s sebou nese opakující se pohyby, které se většinou provádějí v nepřetržitě stejné poloze, a to převážně vsedě. </a:t>
            </a:r>
          </a:p>
          <a:p>
            <a:pPr fontAlgn="base"/>
            <a:r>
              <a:rPr lang="cs-CZ" sz="2000"/>
              <a:t>V důsledku toho mohou vznikat muskuloskeletální poruchy, zvláště pokud se práce vyznačuje špatnou ergonomií a nedostatkem přestávek.</a:t>
            </a:r>
          </a:p>
          <a:p>
            <a:pPr fontAlgn="base"/>
            <a:r>
              <a:rPr lang="cs-CZ" sz="2000"/>
              <a:t>Osoby pracující na dálku často používají notebooky a provizorní domácí pracovní stanice, což má za následek jiné než neutrální polohy těla, a tudíž i častější výskyt muskuloskeletálních potíží. </a:t>
            </a:r>
          </a:p>
          <a:p>
            <a:pPr fontAlgn="base"/>
            <a:r>
              <a:rPr lang="cs-CZ" sz="2000"/>
              <a:t>Nevhodné umístění obrazovky, klávesnice nebo myši a nedostatečná opora předloktí vedou k nepohodlí a zatěžování svalů horních končetin a zad.</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2. Pracovní prostředí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cs-CZ" sz="1800"/>
              <a:t>Existují důkazy, že faktory pracovního prostředí, jako jsou rušení oslněním nebo odrazem, průvanem, hlukem a špatnou kvalitou ovzduší, souvisejí s muskuloskeletálními poruchami v oblasti krku a ramen. </a:t>
            </a:r>
          </a:p>
          <a:p>
            <a:pPr fontAlgn="base"/>
            <a:r>
              <a:rPr lang="cs-CZ" sz="1800"/>
              <a:t>Při navrhování kanceláří se sice faktory prostředí náležitě zohledňují, je však pravděpodobné, že při práci na dálku z domova budou opomenuty.</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cs-CZ" sz="2400"/>
              <a:t>3. Sedavý způsob práce a pohybová aktivita</a:t>
            </a:r>
          </a:p>
        </p:txBody>
      </p:sp>
      <p:sp>
        <p:nvSpPr>
          <p:cNvPr id="3" name="Content Placeholder 2"/>
          <p:cNvSpPr>
            <a:spLocks noGrp="1"/>
          </p:cNvSpPr>
          <p:nvPr>
            <p:ph sz="half" idx="1"/>
          </p:nvPr>
        </p:nvSpPr>
        <p:spPr>
          <a:xfrm>
            <a:off x="539552" y="1131590"/>
            <a:ext cx="7632700" cy="3454471"/>
          </a:xfrm>
        </p:spPr>
        <p:txBody>
          <a:bodyPr anchor="t">
            <a:noAutofit/>
          </a:bodyPr>
          <a:lstStyle/>
          <a:p>
            <a:pPr fontAlgn="base"/>
            <a:r>
              <a:rPr lang="cs-CZ" sz="2000"/>
              <a:t>Práce na dálku z domova s sebou nese dlouhodobější sezení s menším počtem přestávek v práci než v kanceláři. </a:t>
            </a:r>
          </a:p>
          <a:p>
            <a:pPr fontAlgn="base"/>
            <a:r>
              <a:rPr lang="cs-CZ" sz="2000"/>
              <a:t>To v kombinaci s pracovními stanicemi se špatnou ergonomií může vést ke zvýšení výskytu muskuloskeletálních poruch.</a:t>
            </a:r>
          </a:p>
          <a:p>
            <a:pPr fontAlgn="base"/>
            <a:r>
              <a:rPr lang="cs-CZ" sz="2000"/>
              <a:t>Nedostatek pohybu při sezení vede k většímu zatěžování meziobratlových plotének a snižuje krevní oběh a přísun kyslíku do svalů. </a:t>
            </a:r>
          </a:p>
          <a:p>
            <a:pPr fontAlgn="base"/>
            <a:r>
              <a:rPr lang="cs-CZ" sz="2000"/>
              <a:t>Zdravotní rizika spojená se sedavým způsobem práce nelze zcela vyvážit pohybovou aktivitou ve volném čase.</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4. Organizace práce</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cs-CZ" sz="2000"/>
              <a:t>Dalším rizikovým faktorem práce na dálku z domova jsou nejasné hranice mezi časem na práci a na odpočinek. </a:t>
            </a:r>
          </a:p>
          <a:p>
            <a:pPr fontAlgn="base"/>
            <a:r>
              <a:rPr lang="cs-CZ" sz="2000"/>
              <a:t>Osoby pracující na dálku z domova často pracují déle s cílem splnit nebo překročit očekávání zaměstnavatele.</a:t>
            </a:r>
          </a:p>
          <a:p>
            <a:pPr fontAlgn="base"/>
            <a:r>
              <a:rPr lang="cs-CZ" sz="2000"/>
              <a:t>Mají také méně příležitostí udržovat kontakt s kolegy.</a:t>
            </a:r>
          </a:p>
          <a:p>
            <a:pPr fontAlgn="base"/>
            <a:r>
              <a:rPr lang="cs-CZ" sz="2000"/>
              <a:t>Prodloužená pracovní doba spojená s dlouhodobějším sezením může vést ke zvýšenému riziku muskuloskeletálních poruch.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cs-CZ" sz="2400"/>
              <a:t>5. Psychosociální faktory 1 – negativní faktory</a:t>
            </a:r>
          </a:p>
        </p:txBody>
      </p:sp>
      <p:sp>
        <p:nvSpPr>
          <p:cNvPr id="3" name="Content Placeholder 2"/>
          <p:cNvSpPr>
            <a:spLocks noGrp="1"/>
          </p:cNvSpPr>
          <p:nvPr>
            <p:ph sz="half" idx="1"/>
          </p:nvPr>
        </p:nvSpPr>
        <p:spPr>
          <a:xfrm>
            <a:off x="539750" y="915988"/>
            <a:ext cx="7934796" cy="3455987"/>
          </a:xfrm>
        </p:spPr>
        <p:txBody>
          <a:bodyPr anchor="t">
            <a:noAutofit/>
          </a:bodyPr>
          <a:lstStyle/>
          <a:p>
            <a:pPr fontAlgn="base"/>
            <a:r>
              <a:rPr lang="cs-CZ" sz="1800"/>
              <a:t>Nadměrná pracovní zátěž, větší sociální izolace od kolegů, nedostatek osobní interakce a podpory a úzkost mohou mít dopad na pohodu zaměstnanců, což může následně zvyšovat riziko rozvoje muskuloskeletálních poruch. </a:t>
            </a:r>
          </a:p>
          <a:p>
            <a:pPr fontAlgn="base"/>
            <a:r>
              <a:rPr lang="cs-CZ" sz="1800"/>
              <a:t>Čím častější je práce na dálku, tím méně je k dispozici sociální podpora ze strany kolegů a přímých nadřízených.</a:t>
            </a:r>
          </a:p>
          <a:p>
            <a:pPr fontAlgn="base"/>
            <a:r>
              <a:rPr lang="cs-CZ" sz="1800"/>
              <a:t>Zdá se, že nedostatek sociální podpory od kolegů a nadřízených, nízká míra samostatnosti, vysoké pracovní nároky a nízká spokojenost s prací souvisí se zvýšeným výskytem muskuloskeletálních poruch.</a:t>
            </a:r>
          </a:p>
          <a:p>
            <a:pPr fontAlgn="base"/>
            <a:r>
              <a:rPr lang="cs-CZ" sz="1800"/>
              <a:t>Všudypřítomnost práce a pocit, že člověk ve dne v noci „žije v kanceláři“, mohou vyvolávat stres a přispět k rozvoji muskuloskeletálních poruch.</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5. Psychosociální faktory 2 – pozitivní faktory</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cs-CZ" sz="2000"/>
              <a:t>Pozitivní psychosociální aspekty práce na dálku z domova (např. větší míra samostatnosti a vyšší spokojenost se zaměstnáním) by mohly mít prospěšné účinky v případě zdravotních problémů, jako jsou muskuloskeletální poruchy, a potenciálně mohou oddálit nástup příznaků.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cs-CZ" sz="2000"/>
              <a:t>Rizikovými faktory muskuloskeletálních poruch mohou být rovněž tyto charakteristiky zaměstnanců</a:t>
            </a:r>
            <a:br>
              <a:rPr lang="cs-CZ" sz="2000"/>
            </a:br>
            <a:r>
              <a:rPr lang="cs-CZ" sz="2000"/>
              <a:t>(pokud rizika nejsou správně řízena správným způsobem):</a:t>
            </a:r>
          </a:p>
          <a:p>
            <a:pPr lvl="1"/>
            <a:r>
              <a:rPr lang="cs-CZ" sz="2000"/>
              <a:t>věk,</a:t>
            </a:r>
          </a:p>
          <a:p>
            <a:pPr lvl="1"/>
            <a:r>
              <a:rPr lang="cs-CZ" sz="2000"/>
              <a:t>pohlaví,</a:t>
            </a:r>
          </a:p>
          <a:p>
            <a:pPr lvl="1"/>
            <a:r>
              <a:rPr lang="cs-CZ" sz="2000"/>
              <a:t>zdravotní stav (pokud již trpí muskuloskeletální poruchou nebo jí trpěli v minulosti),</a:t>
            </a:r>
          </a:p>
          <a:p>
            <a:pPr lvl="1"/>
            <a:r>
              <a:rPr lang="cs-CZ" sz="2000"/>
              <a:t>nedostatek znalostí o pracovních technikách a bezpečnostních postupech, </a:t>
            </a:r>
          </a:p>
          <a:p>
            <a:pPr lvl="1"/>
            <a:r>
              <a:rPr lang="cs-CZ" sz="200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cs-CZ" sz="2400">
                <a:solidFill>
                  <a:schemeClr val="accent1"/>
                </a:solidFill>
              </a:rPr>
              <a:t>6. Jednotlivé </a:t>
            </a:r>
            <a:r>
              <a:rPr lang="cs-CZ" sz="2400"/>
              <a:t>faktory</a:t>
            </a:r>
            <a:br>
              <a:rPr lang="cs-CZ" sz="2400"/>
            </a:br>
            <a:endParaRPr lang="cs-CZ" sz="240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9525"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135000"/>
            <a:ext cx="8640960" cy="367200"/>
          </a:xfrm>
        </p:spPr>
        <p:txBody>
          <a:bodyPr/>
          <a:lstStyle/>
          <a:p>
            <a:r>
              <a:rPr lang="cs-CZ" sz="2000"/>
              <a:t>Preventivní/ochranné přístupy k řešení rizikových faktorů muskuloskeletálních poruch souvisejících s prací na dálku z domova</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cs-CZ" sz="2200"/>
              <a:t>Uspořádání a ergonomie pracoviště</a:t>
            </a:r>
          </a:p>
          <a:p>
            <a:pPr marL="514350" indent="-514350">
              <a:buFont typeface="+mj-lt"/>
              <a:buAutoNum type="arabicPeriod"/>
            </a:pPr>
            <a:r>
              <a:rPr lang="cs-CZ" sz="2200"/>
              <a:t>Pracovní prostředí </a:t>
            </a:r>
          </a:p>
          <a:p>
            <a:pPr marL="514350" indent="-514350">
              <a:buFont typeface="+mj-lt"/>
              <a:buAutoNum type="arabicPeriod"/>
            </a:pPr>
            <a:r>
              <a:rPr lang="cs-CZ" sz="2200"/>
              <a:t>Sedavý způsob práce</a:t>
            </a:r>
          </a:p>
          <a:p>
            <a:pPr marL="514350" indent="-514350">
              <a:buFont typeface="+mj-lt"/>
              <a:buAutoNum type="arabicPeriod"/>
            </a:pPr>
            <a:r>
              <a:rPr lang="cs-CZ" sz="2200"/>
              <a:t>Organizace práce</a:t>
            </a:r>
          </a:p>
          <a:p>
            <a:pPr marL="514350" indent="-514350">
              <a:buFont typeface="+mj-lt"/>
              <a:buAutoNum type="arabicPeriod"/>
            </a:pPr>
            <a:r>
              <a:rPr lang="cs-CZ" sz="2200"/>
              <a:t>Psychosociální faktory</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cs-CZ" sz="2400"/>
              <a:t>1. Uspořádání a ergonomie pracoviště</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cs-CZ" sz="2000"/>
              <a:t>Osoby pracující na dálku nemusejí mít doma k dispozici stejné zdroje a možnosti jako v kanceláři. </a:t>
            </a:r>
          </a:p>
          <a:p>
            <a:pPr fontAlgn="base"/>
            <a:r>
              <a:rPr lang="cs-CZ" sz="2000"/>
              <a:t>Níže uvádíme několik tipů, díky kterým může být domácí kancelář pohodlným a zdravým pracovištěm. Týkají se:</a:t>
            </a:r>
          </a:p>
          <a:p>
            <a:pPr marL="0" indent="0" fontAlgn="base">
              <a:buNone/>
            </a:pPr>
            <a:r>
              <a:rPr lang="cs-CZ" sz="2000"/>
              <a:t> </a:t>
            </a:r>
          </a:p>
          <a:p>
            <a:pPr lvl="1" fontAlgn="base"/>
            <a:r>
              <a:rPr lang="cs-CZ" sz="2000"/>
              <a:t>pracovní židle,</a:t>
            </a:r>
          </a:p>
          <a:p>
            <a:pPr lvl="1" fontAlgn="base"/>
            <a:r>
              <a:rPr lang="cs-CZ" sz="2000"/>
              <a:t>pracovního stolu,</a:t>
            </a:r>
          </a:p>
          <a:p>
            <a:pPr lvl="1" fontAlgn="base"/>
            <a:r>
              <a:rPr lang="cs-CZ" sz="2000"/>
              <a:t>monitoru,</a:t>
            </a:r>
          </a:p>
          <a:p>
            <a:pPr lvl="1" fontAlgn="base"/>
            <a:r>
              <a:rPr lang="cs-CZ" sz="2000"/>
              <a:t>myši a klávesnice,</a:t>
            </a:r>
          </a:p>
          <a:p>
            <a:pPr lvl="1" fontAlgn="base"/>
            <a:r>
              <a:rPr lang="cs-CZ" sz="2000"/>
              <a:t>stojanu na dokumenty.</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cs-CZ" sz="2400"/>
              <a:t>1. Uspořádání a ergonomie pracoviště – pracovní židle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cs-CZ" sz="1650"/>
              <a:t>U židle by mělo být pokud možno možné nastavit výšku, opěradlo, hloubku sedadla, loketní opěrky a dynamický náklon (s cílem zajistit pohyb). </a:t>
            </a:r>
          </a:p>
          <a:p>
            <a:pPr fontAlgn="base"/>
            <a:r>
              <a:rPr lang="cs-CZ" sz="1650"/>
              <a:t>Židli je třeba správně nastavit, abyste zajistili neutrální držení těla. </a:t>
            </a:r>
          </a:p>
          <a:p>
            <a:pPr fontAlgn="base"/>
            <a:r>
              <a:rPr lang="cs-CZ" sz="1650"/>
              <a:t>Pokud židli nastavit nelze: </a:t>
            </a:r>
          </a:p>
          <a:p>
            <a:pPr lvl="1" fontAlgn="base"/>
            <a:r>
              <a:rPr lang="cs-CZ" sz="1650"/>
              <a:t>přizpůsobte výšku sedadla tak, aby se boky nacházely o něco výše než kolena a stehna se mírně svažovala dolů. Pokud je sedadlo příliš nízko, položte na něj jeden nebo několik polštářů. To pomáhá udržovat pohodlné držení těla (s přirozeně rovnými zády), </a:t>
            </a:r>
          </a:p>
          <a:p>
            <a:pPr lvl="1" fontAlgn="base"/>
            <a:r>
              <a:rPr lang="cs-CZ" sz="1650"/>
              <a:t>je třeba, aby chodidla spočívala v plném kontaktu s podlahou. Pokud tomu tak není, položte pod nohy stabilní předmět, abyste kontakt s podlahou zlepšili,</a:t>
            </a:r>
          </a:p>
          <a:p>
            <a:pPr lvl="1" fontAlgn="base"/>
            <a:r>
              <a:rPr lang="cs-CZ" sz="1650"/>
              <a:t>umístěte další oporu (např. tenký polštář) za dolní část zad, pokud není řádně podepřena.</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cs-CZ" sz="2400"/>
              <a:t>1. Uspořádání a ergonomie pracoviště – pracovní stůl </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cs-CZ" sz="1700"/>
              <a:t>Stůl musí být dostatečně velký a musí poskytovat dostatek prostoru pro nohy. Měl by mít pokud možno hloubku alespoň 80 cm a tloušťku menší než 5 cm. </a:t>
            </a:r>
          </a:p>
          <a:p>
            <a:pPr fontAlgn="base"/>
            <a:r>
              <a:rPr lang="cs-CZ" sz="1700"/>
              <a:t>Pokud lze nastavit výšku stolu, přizpůsobte ji výšce loktů (všimněte si, že ramena jsou v této poloze uvolněná). Předtím se ujistěte, že při sezení máte správnou polohu těla (viz snímek o pracovní židli).</a:t>
            </a:r>
          </a:p>
          <a:p>
            <a:pPr fontAlgn="base"/>
            <a:r>
              <a:rPr lang="cs-CZ" sz="1700"/>
              <a:t>Pokud výšku stolu nastavit nelze:</a:t>
            </a:r>
          </a:p>
          <a:p>
            <a:pPr lvl="1" fontAlgn="base"/>
            <a:r>
              <a:rPr lang="cs-CZ" sz="1700"/>
              <a:t>stůl je příliš vysoký: zvyšte sedací výšku židle (např. pomocí polštářů, pokud židli nelze nastavit) tak, aby lokty byly ve stejné výšce jako stůl, </a:t>
            </a:r>
          </a:p>
          <a:p>
            <a:pPr lvl="1" fontAlgn="base"/>
            <a:r>
              <a:rPr lang="cs-CZ" sz="1700"/>
              <a:t>stůl je příliš nízký: zvyšte výšku stolu (např. pomocí špalků) tak, aby lokty byly ve stejné výšce jako stůl. Stůl však musí být stabilní a bezpečný.  </a:t>
            </a:r>
          </a:p>
          <a:p>
            <a:pPr marL="0" indent="0" fontAlgn="base">
              <a:buNone/>
            </a:pPr>
            <a:r>
              <a:rPr lang="cs-CZ" sz="180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cs-CZ" sz="2400"/>
              <a:t>1. Uspořádání a ergonomie pracoviště – monitor</a:t>
            </a:r>
          </a:p>
        </p:txBody>
      </p:sp>
      <p:sp>
        <p:nvSpPr>
          <p:cNvPr id="3" name="Content Placeholder 2"/>
          <p:cNvSpPr>
            <a:spLocks noGrp="1"/>
          </p:cNvSpPr>
          <p:nvPr>
            <p:ph sz="half" idx="1"/>
          </p:nvPr>
        </p:nvSpPr>
        <p:spPr>
          <a:xfrm>
            <a:off x="539552" y="771947"/>
            <a:ext cx="8064896" cy="3455987"/>
          </a:xfrm>
        </p:spPr>
        <p:txBody>
          <a:bodyPr anchor="t">
            <a:noAutofit/>
          </a:bodyPr>
          <a:lstStyle/>
          <a:p>
            <a:pPr fontAlgn="base"/>
            <a:r>
              <a:rPr lang="cs-CZ" sz="1500"/>
              <a:t>Monitor je důležité umístit do správné výšky (tj. do výše očí nebo těsně pod ní) s cílem zabránit namáhání svalů na krku a ramenou. Použijte tedy stojan na notebook nebo, pokud ho nemáte k dispozici, krabici nebo knihy k dosažení přesné výšky. </a:t>
            </a:r>
          </a:p>
          <a:p>
            <a:pPr fontAlgn="base"/>
            <a:r>
              <a:rPr lang="cs-CZ" sz="1500"/>
              <a:t>Používejte pokud možno externí obrazovku, která je dostatečně velká, tj. s úhlopříčkou alespoň 19 palců. </a:t>
            </a:r>
          </a:p>
          <a:p>
            <a:pPr fontAlgn="base"/>
            <a:r>
              <a:rPr lang="cs-CZ" sz="1500"/>
              <a:t>Pokud používáte dvě obrazovky, umístěte je do tvaru V přímo před sebe (při rovnoměrném používání obou obrazovek) nebo hlavní obrazovku přímo před sebe a vedlejší obrazovku k jedné straně (pokud používáte jednu obrazovku více než druhou).</a:t>
            </a:r>
          </a:p>
          <a:p>
            <a:pPr fontAlgn="base"/>
            <a:r>
              <a:rPr lang="cs-CZ" sz="1500"/>
              <a:t>Obrazovky umístěte do správné výšky a do vzdálenosti napřažené paže od očí.</a:t>
            </a:r>
          </a:p>
          <a:p>
            <a:r>
              <a:rPr lang="cs-CZ" sz="1500"/>
              <a:t>S cílem předejít únavě očí se řiďte pravidlem 20-20-20 (tj. dívejte se každých 20 minut po dobu nejméně 20 sekund na vzdálenost nejméně 20 stop, což je přibližně 6 metrů). </a:t>
            </a:r>
          </a:p>
          <a:p>
            <a:r>
              <a:rPr lang="cs-CZ" sz="1500"/>
              <a:t>Zvyšte čitelnost využitím celé šířky obrazovky, tím, že nebudete používat barvy (např. tmavé písmo na světlém pozadí), a dostatečnou velikostí písma a řádkování.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cs-CZ" sz="2200"/>
              <a:t>1. Uspořádání a ergonomie pracoviště – myš a klávesnice</a:t>
            </a:r>
          </a:p>
        </p:txBody>
      </p:sp>
      <p:sp>
        <p:nvSpPr>
          <p:cNvPr id="3" name="Content Placeholder 2"/>
          <p:cNvSpPr>
            <a:spLocks noGrp="1"/>
          </p:cNvSpPr>
          <p:nvPr>
            <p:ph sz="half" idx="1"/>
          </p:nvPr>
        </p:nvSpPr>
        <p:spPr>
          <a:xfrm>
            <a:off x="539750" y="915988"/>
            <a:ext cx="8064698" cy="3455987"/>
          </a:xfrm>
        </p:spPr>
        <p:txBody>
          <a:bodyPr anchor="t">
            <a:noAutofit/>
          </a:bodyPr>
          <a:lstStyle/>
          <a:p>
            <a:pPr fontAlgn="base"/>
            <a:r>
              <a:rPr lang="cs-CZ" sz="1600"/>
              <a:t>Při práci na notebooku doporučujeme používat samostatnou myš a klávesnici. To umožňuje pohodlnější držení těla a zabraňuje zatěžování svalů na krku a ramenou. </a:t>
            </a:r>
          </a:p>
          <a:p>
            <a:pPr fontAlgn="base"/>
            <a:r>
              <a:rPr lang="cs-CZ" sz="1600"/>
              <a:t>Používejte pokud možno plochou klávesnici (nebo sklopte nožičky klávesnice). </a:t>
            </a:r>
          </a:p>
          <a:p>
            <a:pPr fontAlgn="base"/>
            <a:r>
              <a:rPr lang="cs-CZ" sz="1600"/>
              <a:t>Umístěte klávesnici přímo před obrazovku, přibližně 5–10 cm od okraje stolu. </a:t>
            </a:r>
          </a:p>
          <a:p>
            <a:pPr fontAlgn="base"/>
            <a:r>
              <a:rPr lang="cs-CZ" sz="1600"/>
              <a:t>Umístěte myš co nejblíže ke klávesnici. </a:t>
            </a:r>
          </a:p>
          <a:p>
            <a:pPr fontAlgn="base"/>
            <a:r>
              <a:rPr lang="cs-CZ" sz="1600"/>
              <a:t>Používejte myš správným způsobem. Ujistěte se, že se paže opírá o stůl (nebo loketní opěrku) správně a že strana ruky spočívá na stole.</a:t>
            </a:r>
          </a:p>
          <a:p>
            <a:pPr fontAlgn="base"/>
            <a:r>
              <a:rPr lang="cs-CZ" sz="1600"/>
              <a:t>Pokud myš nepoužíváte, neopírejte se o ni. </a:t>
            </a:r>
          </a:p>
          <a:p>
            <a:pPr fontAlgn="base"/>
            <a:r>
              <a:rPr lang="cs-CZ" sz="1600"/>
              <a:t>Pokud možno snižte počet kliknutí myší – používejte místo toho klávesové zkratky. </a:t>
            </a:r>
          </a:p>
          <a:p>
            <a:pPr fontAlgn="base"/>
            <a:r>
              <a:rPr lang="cs-CZ" sz="1600"/>
              <a:t>Pro zaměstnance, kteří již muskuloskeletálními poruchami trpí, může být vhodná vertikální nebo válečková myš.</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cs-CZ" sz="2200"/>
              <a:t>1. Uspořádání a ergonomie pracoviště – stojan na dokumenty</a:t>
            </a:r>
          </a:p>
        </p:txBody>
      </p:sp>
      <p:sp>
        <p:nvSpPr>
          <p:cNvPr id="3" name="Content Placeholder 2"/>
          <p:cNvSpPr>
            <a:spLocks noGrp="1"/>
          </p:cNvSpPr>
          <p:nvPr>
            <p:ph sz="half" idx="1"/>
          </p:nvPr>
        </p:nvSpPr>
        <p:spPr>
          <a:xfrm>
            <a:off x="539750" y="915988"/>
            <a:ext cx="7704658" cy="3455987"/>
          </a:xfrm>
        </p:spPr>
        <p:txBody>
          <a:bodyPr anchor="t">
            <a:noAutofit/>
          </a:bodyPr>
          <a:lstStyle/>
          <a:p>
            <a:r>
              <a:rPr lang="cs-CZ" sz="1900"/>
              <a:t>Při přepisování poznámek nebo textu z papírových dokumentů použijte stojan na dokumenty. Pomáhá udržovat neutrální polohu krku a zad. </a:t>
            </a:r>
          </a:p>
          <a:p>
            <a:r>
              <a:rPr lang="cs-CZ" sz="1900"/>
              <a:t>Stojan na dokumenty umístěte za (externí) klávesnici a pod monitor, přímo mezi monitor a klávesnici.</a:t>
            </a:r>
          </a:p>
          <a:p>
            <a:r>
              <a:rPr lang="cs-CZ" sz="1900"/>
              <a:t>Nastavte jej pod mírným úhlem (přibližně 45°), aby byly dokumenty dobře čitelné. </a:t>
            </a:r>
          </a:p>
          <a:p>
            <a:r>
              <a:rPr lang="cs-CZ" sz="1900"/>
              <a:t>V případě dotykového psaní umístěte stojan na dokumenty do stejné výšky a vzdálenosti od monitoru (aby oči nemusely pokaždé zaostřovat a krk zůstával v pohodlné poloze).</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2. Pracovní prostředí – osvětlení </a:t>
            </a:r>
          </a:p>
        </p:txBody>
      </p:sp>
      <p:sp>
        <p:nvSpPr>
          <p:cNvPr id="3" name="Content Placeholder 2"/>
          <p:cNvSpPr>
            <a:spLocks noGrp="1"/>
          </p:cNvSpPr>
          <p:nvPr>
            <p:ph sz="half" idx="1"/>
          </p:nvPr>
        </p:nvSpPr>
        <p:spPr>
          <a:xfrm>
            <a:off x="539750" y="987574"/>
            <a:ext cx="4824338" cy="3455987"/>
          </a:xfrm>
        </p:spPr>
        <p:txBody>
          <a:bodyPr anchor="t">
            <a:noAutofit/>
          </a:bodyPr>
          <a:lstStyle/>
          <a:p>
            <a:r>
              <a:rPr lang="cs-CZ" sz="1800"/>
              <a:t>V domácí kanceláři je také důležité zajistit odpovídající osvětlení (nejlépe minimálně 500 luxů). </a:t>
            </a:r>
          </a:p>
          <a:p>
            <a:r>
              <a:rPr lang="cs-CZ" sz="1800"/>
              <a:t>Nepracujte v extrémních světelných kontrastech (např. práce na obrazovce v tmavé místnosti, obrazovka obklopená tmavými stěnami) a nenechte se oslňovat slunečním zářením nebo jasným osvětlením obrazovky.</a:t>
            </a:r>
          </a:p>
          <a:p>
            <a:r>
              <a:rPr lang="cs-CZ" sz="1800"/>
              <a:t>Posaďte se tedy bokem k oknu (neseďte obličejem nebo zády k oknu) a v případě potřeby použijte žaluzie.</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2. Pracovní prostředí – ovzduší a teplota </a:t>
            </a:r>
          </a:p>
        </p:txBody>
      </p:sp>
      <p:sp>
        <p:nvSpPr>
          <p:cNvPr id="3" name="Content Placeholder 2"/>
          <p:cNvSpPr>
            <a:spLocks noGrp="1"/>
          </p:cNvSpPr>
          <p:nvPr>
            <p:ph sz="half" idx="1"/>
          </p:nvPr>
        </p:nvSpPr>
        <p:spPr>
          <a:xfrm>
            <a:off x="539750" y="915988"/>
            <a:ext cx="4824338" cy="3455987"/>
          </a:xfrm>
        </p:spPr>
        <p:txBody>
          <a:bodyPr anchor="t">
            <a:noAutofit/>
          </a:bodyPr>
          <a:lstStyle/>
          <a:p>
            <a:pPr fontAlgn="base"/>
            <a:r>
              <a:rPr lang="cs-CZ" sz="1800"/>
              <a:t>Pravidelně otevírejte okna a dveře, např. každý den před zahájením práce na dálku nebo během přestávky.</a:t>
            </a:r>
          </a:p>
          <a:p>
            <a:r>
              <a:rPr lang="cs-CZ" sz="1800"/>
              <a:t>Optimální teplota pro práci s počítačem se pohybuje mezi 22 až 24,5° C v závislosti na ročním období. </a:t>
            </a:r>
          </a:p>
          <a:p>
            <a:r>
              <a:rPr lang="cs-CZ" sz="1800"/>
              <a:t>Noste oblečení podle teploty na pracovišti. </a:t>
            </a:r>
          </a:p>
          <a:p>
            <a:r>
              <a:rPr lang="cs-CZ" sz="1800"/>
              <a:t>Oblékněte se tak, aby se vrstvy snadno oblékaly nebo svlékaly, pokud je příliš horko nebo příliš chladno. Volné oblečení vám také umožní protáhnout se.</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2. Pracovní prostředí – okolní hluk</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cs-CZ" sz="1750"/>
              <a:t>Je vhodné pracovat v samostatné místnosti s cílem omezit rušení hudbou, televizí, dalšími osobami v domácnosti atd. </a:t>
            </a:r>
          </a:p>
          <a:p>
            <a:pPr fontAlgn="base"/>
            <a:r>
              <a:rPr lang="cs-CZ" sz="1750"/>
              <a:t>Domluvte se dalšími osobami v domácnosti, zvláště když je nutné se soustředit. </a:t>
            </a:r>
          </a:p>
          <a:p>
            <a:pPr fontAlgn="base"/>
            <a:r>
              <a:rPr lang="cs-CZ" sz="1750"/>
              <a:t>Kromě toho mohou ke snížení rušivého okolního hluku přispět sluchátka potlačující hluk. </a:t>
            </a:r>
          </a:p>
          <a:p>
            <a:pPr fontAlgn="base"/>
            <a:r>
              <a:rPr lang="cs-CZ" sz="1750"/>
              <a:t>Doporučujeme umístit tiskárnu do jiné místnosti.</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3. Sedavý způsob práce</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cs-CZ" sz="2000"/>
              <a:t> S cílem zajistit duševní a tělesné zdraví je nutná kombinace tří prvků: </a:t>
            </a:r>
          </a:p>
          <a:p>
            <a:pPr marL="141750" lvl="1" indent="0" fontAlgn="base">
              <a:buNone/>
            </a:pPr>
            <a:r>
              <a:rPr lang="cs-CZ" sz="2000"/>
              <a:t>1) sedět méně hodin denně; </a:t>
            </a:r>
          </a:p>
          <a:p>
            <a:pPr marL="141750" lvl="1" indent="0" fontAlgn="base">
              <a:buNone/>
            </a:pPr>
            <a:r>
              <a:rPr lang="cs-CZ" sz="2000"/>
              <a:t>2) co nejčastěji měnit polohu těla; </a:t>
            </a:r>
          </a:p>
          <a:p>
            <a:pPr marL="141750" lvl="1" indent="0" fontAlgn="base">
              <a:buNone/>
            </a:pPr>
            <a:r>
              <a:rPr lang="cs-CZ" sz="2000"/>
              <a:t>3) dbát na dobré držení těla.</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3. Sedavý způsob práce – tipy týkající se pohybu</a:t>
            </a:r>
          </a:p>
        </p:txBody>
      </p:sp>
      <p:sp>
        <p:nvSpPr>
          <p:cNvPr id="3" name="Content Placeholder 2"/>
          <p:cNvSpPr>
            <a:spLocks noGrp="1"/>
          </p:cNvSpPr>
          <p:nvPr>
            <p:ph sz="half" idx="1"/>
          </p:nvPr>
        </p:nvSpPr>
        <p:spPr>
          <a:xfrm>
            <a:off x="323528" y="771550"/>
            <a:ext cx="7848923" cy="3455987"/>
          </a:xfrm>
        </p:spPr>
        <p:txBody>
          <a:bodyPr anchor="t">
            <a:noAutofit/>
          </a:bodyPr>
          <a:lstStyle/>
          <a:p>
            <a:pPr lvl="2" fontAlgn="base">
              <a:buFont typeface="Wingdings" panose="05000000000000000000" pitchFamily="2" charset="2"/>
              <a:buChar char="§"/>
            </a:pPr>
            <a:r>
              <a:rPr lang="cs-CZ" sz="1650" b="1">
                <a:solidFill>
                  <a:schemeClr val="tx2"/>
                </a:solidFill>
              </a:rPr>
              <a:t>Ráno si udělejte krátkou procházku nebo si zacvičte (např. protahování, posilovací cviky…).</a:t>
            </a:r>
          </a:p>
          <a:p>
            <a:pPr lvl="2" fontAlgn="base">
              <a:buFont typeface="Wingdings" panose="05000000000000000000" pitchFamily="2" charset="2"/>
              <a:buChar char="§"/>
            </a:pPr>
            <a:r>
              <a:rPr lang="cs-CZ" sz="1650" b="1">
                <a:solidFill>
                  <a:schemeClr val="tx2"/>
                </a:solidFill>
              </a:rPr>
              <a:t>Střídejte úkoly a měňte držení těla alespoň každou hodinu. Vstaňte, udělejte si přestávku (na kávu), jděte na toaletu atd.</a:t>
            </a:r>
          </a:p>
          <a:p>
            <a:pPr lvl="2" fontAlgn="base">
              <a:buFont typeface="Wingdings" panose="05000000000000000000" pitchFamily="2" charset="2"/>
              <a:buChar char="§"/>
            </a:pPr>
            <a:r>
              <a:rPr lang="cs-CZ" sz="1650" b="1">
                <a:solidFill>
                  <a:schemeClr val="tx2"/>
                </a:solidFill>
              </a:rPr>
              <a:t>Během on-line schůzek pravidelně vstávejte, případně se během telefonních hovorů projděte.</a:t>
            </a:r>
          </a:p>
          <a:p>
            <a:pPr lvl="2" fontAlgn="base">
              <a:buFont typeface="Wingdings" panose="05000000000000000000" pitchFamily="2" charset="2"/>
              <a:buChar char="§"/>
            </a:pPr>
            <a:r>
              <a:rPr lang="cs-CZ" sz="1650" b="1">
                <a:solidFill>
                  <a:schemeClr val="tx2"/>
                </a:solidFill>
              </a:rPr>
              <a:t>Střídavě pracujte vsedě (maximálně jednu hodinu) a ve stoje (maximálně 30 minut). V ideálním případě použijte polohovací stůl. Pokud ho nemáte, položte notebook umístěný na stole nebo skříni na podložku. </a:t>
            </a:r>
          </a:p>
          <a:p>
            <a:pPr lvl="2" fontAlgn="base">
              <a:buFont typeface="Wingdings" panose="05000000000000000000" pitchFamily="2" charset="2"/>
              <a:buChar char="§"/>
            </a:pPr>
            <a:r>
              <a:rPr lang="cs-CZ" sz="1650" b="1">
                <a:solidFill>
                  <a:schemeClr val="tx2"/>
                </a:solidFill>
              </a:rPr>
              <a:t>Každých 20–30 minut si dělejte krátké přestávky, na 30 sekund se postavte a protáhněte se.</a:t>
            </a:r>
          </a:p>
          <a:p>
            <a:pPr lvl="2" fontAlgn="base">
              <a:buFont typeface="Wingdings" panose="05000000000000000000" pitchFamily="2" charset="2"/>
              <a:buChar char="§"/>
            </a:pPr>
            <a:r>
              <a:rPr lang="cs-CZ" sz="1650" b="1">
                <a:solidFill>
                  <a:schemeClr val="tx2"/>
                </a:solidFill>
              </a:rPr>
              <a:t>Měňte polohu při sezení, např. přesouváním těžiště ze strany na stranu nebo opřením do opěradla (dynamické sezení).</a:t>
            </a:r>
          </a:p>
          <a:p>
            <a:pPr lvl="2" fontAlgn="base">
              <a:buFont typeface="Wingdings" panose="05000000000000000000" pitchFamily="2" charset="2"/>
              <a:buChar char="§"/>
            </a:pPr>
            <a:r>
              <a:rPr lang="cs-CZ" sz="1650" b="1">
                <a:solidFill>
                  <a:schemeClr val="tx2"/>
                </a:solidFill>
              </a:rPr>
              <a:t>Přestávka na oběd se skvěle hodí k procházce, 15 minutám cvičení, práci na zahradě nebo jiné venkovní činnosti.</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3. Sedavý způsob práce – tipy týkající se pohybu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cs-CZ" sz="1800">
                <a:solidFill>
                  <a:schemeClr val="tx2"/>
                </a:solidFill>
              </a:rPr>
              <a:t> </a:t>
            </a:r>
            <a:r>
              <a:rPr lang="cs-CZ" sz="1800" b="1">
                <a:solidFill>
                  <a:schemeClr val="tx2"/>
                </a:solidFill>
              </a:rPr>
              <a:t>Pravidelně provádějte tyto rychlé cviky ke zlepšení krevního oběhu a uvolnění svalového napětí: </a:t>
            </a:r>
          </a:p>
          <a:p>
            <a:pPr lvl="3"/>
            <a:r>
              <a:rPr lang="cs-CZ" sz="1800"/>
              <a:t>otáčejte hlavou doleva a doprava,</a:t>
            </a:r>
          </a:p>
          <a:p>
            <a:pPr lvl="3"/>
            <a:r>
              <a:rPr lang="cs-CZ" sz="1800"/>
              <a:t>nakloňte hlavu dopředu a jemně jí třeste ze strany na stranu,</a:t>
            </a:r>
          </a:p>
          <a:p>
            <a:pPr lvl="3"/>
            <a:r>
              <a:rPr lang="cs-CZ" sz="1800"/>
              <a:t>uvolněte ruce a ramena a nechte je volně splývat,</a:t>
            </a:r>
          </a:p>
          <a:p>
            <a:pPr lvl="3"/>
            <a:r>
              <a:rPr lang="cs-CZ" sz="1800"/>
              <a:t>nakloňte ramena k nohám,</a:t>
            </a:r>
          </a:p>
          <a:p>
            <a:pPr lvl="3"/>
            <a:r>
              <a:rPr lang="cs-CZ" sz="1800"/>
              <a:t>otáčejte rameny dozadu a poté dopředu,</a:t>
            </a:r>
          </a:p>
          <a:p>
            <a:pPr lvl="3"/>
            <a:r>
              <a:rPr lang="cs-CZ" sz="1800"/>
              <a:t>natáhněte paže dopředu ve výšce ramen, dejte ruce k sobě (dlaněmi směrem ven) a protáhněte paže,</a:t>
            </a:r>
          </a:p>
          <a:p>
            <a:pPr lvl="3"/>
            <a:r>
              <a:rPr lang="cs-CZ" sz="1800"/>
              <a:t>roztáhněte paže do stran a dozadu,</a:t>
            </a:r>
          </a:p>
          <a:p>
            <a:pPr lvl="3"/>
            <a:r>
              <a:rPr lang="cs-CZ" sz="1800"/>
              <a:t>stoupněte si patami na podlahu a zvedněte prsty na nohou,</a:t>
            </a:r>
          </a:p>
          <a:p>
            <a:pPr lvl="3"/>
            <a:r>
              <a:rPr lang="cs-CZ" sz="1800"/>
              <a:t>položte prsty na podlahu a zvedněte paty.</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4. Organizace práce</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cs-CZ" sz="1800"/>
              <a:t> </a:t>
            </a:r>
            <a:r>
              <a:rPr lang="cs-CZ" sz="1750"/>
              <a:t>Níže uvádíme několik praktických tipů ke zlepšení rovnováhy mezi pracovním a soukromým životem a organizace práce, pokud pracujete z domova:</a:t>
            </a:r>
          </a:p>
          <a:p>
            <a:pPr lvl="1" fontAlgn="base"/>
            <a:r>
              <a:rPr lang="cs-CZ" sz="1750"/>
              <a:t>zajistěte si samostatnou domácí kancelář, kde můžete nerušeně pracovat. To pomáhá vymezit jasné hranice mezi prací a domovem, </a:t>
            </a:r>
          </a:p>
          <a:p>
            <a:pPr lvl="1" fontAlgn="base"/>
            <a:r>
              <a:rPr lang="cs-CZ" sz="1750"/>
              <a:t>naplánujte si pracovní den (včetně oběda a krátkých přestávek), </a:t>
            </a:r>
          </a:p>
          <a:p>
            <a:pPr lvl="1" fontAlgn="base"/>
            <a:r>
              <a:rPr lang="cs-CZ" sz="1750"/>
              <a:t>dodržujte „běžnou“ pracovní dobu jako v kanceláři,</a:t>
            </a:r>
          </a:p>
          <a:p>
            <a:pPr lvl="1" fontAlgn="base"/>
            <a:r>
              <a:rPr lang="cs-CZ" sz="1750"/>
              <a:t>dodržujte správnou rutinu: vstávejte a začínejte pracovat ve stejnou dobu, jako by se jednalo o „běžný“ pracovní den, </a:t>
            </a:r>
          </a:p>
          <a:p>
            <a:pPr lvl="1" fontAlgn="base"/>
            <a:r>
              <a:rPr lang="cs-CZ" sz="1750"/>
              <a:t>naplánujte si čas po pracovní době. Pokud jste si po skončení pracovního dne něco naplánovali, je pravděpodobnější, že vypnete počítač a přestanete pracovat,</a:t>
            </a:r>
          </a:p>
          <a:p>
            <a:pPr lvl="1" fontAlgn="base"/>
            <a:r>
              <a:rPr lang="cs-CZ" sz="1750"/>
              <a:t>zajistěte pestrost pracovních úkolů, aby nedocházelo k jednotvárnosti.</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5. Psychosociální faktory</a:t>
            </a:r>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cs-CZ" sz="2000"/>
              <a:t>Podpora v zaměstnání (tj. sociální podpora, samostatnost, rozhodování) je důležitým prvkem psychosociálního a tělesného zdraví zaměstnanců. </a:t>
            </a:r>
          </a:p>
          <a:p>
            <a:pPr fontAlgn="base"/>
            <a:r>
              <a:rPr lang="cs-CZ" sz="2000"/>
              <a:t>Pokud zaměstnanci cítí při práci (na dálku) dostatečné vedení a podporu, zvyšuje se jejich spokojenost s prací.</a:t>
            </a:r>
          </a:p>
          <a:p>
            <a:pPr fontAlgn="base"/>
            <a:r>
              <a:rPr lang="cs-CZ" sz="2000"/>
              <a:t>Níže uvádíme praktické tipy, jak snížit psychosociální rizikové faktory související s muskuloskeletálními poruchami při práci na dálku:</a:t>
            </a:r>
          </a:p>
          <a:p>
            <a:pPr lvl="1" fontAlgn="base"/>
            <a:r>
              <a:rPr lang="cs-CZ" sz="2000"/>
              <a:t>sociální izolace/podpora,</a:t>
            </a:r>
          </a:p>
          <a:p>
            <a:pPr lvl="1" fontAlgn="base"/>
            <a:r>
              <a:rPr lang="cs-CZ" sz="2000"/>
              <a:t>pracovní zátěž.</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5. Psychosociální faktory – sociální izolace/podpora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cs-CZ" sz="1900"/>
              <a:t>Zůstaňte v kontaktu s kolegy a nadřízeným. Naplánujte si pravidelné telefonní hovory nebo videokonference. </a:t>
            </a:r>
          </a:p>
          <a:p>
            <a:pPr fontAlgn="base"/>
            <a:r>
              <a:rPr lang="cs-CZ" sz="1900"/>
              <a:t>Schůzky týmu by se pokud možno měly střídat s individuálními rozhovory s kolegy a nadřízeným. </a:t>
            </a:r>
          </a:p>
          <a:p>
            <a:pPr fontAlgn="base"/>
            <a:r>
              <a:rPr lang="cs-CZ" sz="1900"/>
              <a:t>Udělejte si čas na neformální rozhovory a přátelskou výměnu novinek. Vyhraďte si první část schůzky na zjišťování, jak se komu daří, a promluvte si o problémech, které se netýkají práce. </a:t>
            </a:r>
          </a:p>
          <a:p>
            <a:pPr fontAlgn="base"/>
            <a:r>
              <a:rPr lang="cs-CZ" sz="1900"/>
              <a:t>Dělejte si s kolegy virtuální přestávky na kávu.</a:t>
            </a:r>
          </a:p>
          <a:p>
            <a:pPr fontAlgn="base"/>
            <a:r>
              <a:rPr lang="cs-CZ" sz="1900"/>
              <a:t>Zajistěte, že během práce na dálku, se zaměstnanci mohou obrátit na určité kolegy, s kterým mohou probrat své znepokojení a potenciální potíže.</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cs-CZ" sz="2400"/>
              <a:t>5. Psychosociální faktory – pracovní zátěž</a:t>
            </a:r>
          </a:p>
        </p:txBody>
      </p:sp>
      <p:sp>
        <p:nvSpPr>
          <p:cNvPr id="3" name="Content Placeholder 2"/>
          <p:cNvSpPr>
            <a:spLocks noGrp="1"/>
          </p:cNvSpPr>
          <p:nvPr>
            <p:ph sz="half" idx="1"/>
          </p:nvPr>
        </p:nvSpPr>
        <p:spPr>
          <a:xfrm>
            <a:off x="539750" y="915988"/>
            <a:ext cx="7632700" cy="3455987"/>
          </a:xfrm>
        </p:spPr>
        <p:txBody>
          <a:bodyPr anchor="t">
            <a:noAutofit/>
          </a:bodyPr>
          <a:lstStyle/>
          <a:p>
            <a:r>
              <a:rPr lang="cs-CZ" sz="1800"/>
              <a:t>Nepřehlížejte vysoké pracovní tempo. V případě (trvale) vysoké zátěže si domluvte schůzku se svým nadřízeným.</a:t>
            </a:r>
          </a:p>
          <a:p>
            <a:r>
              <a:rPr lang="cs-CZ" sz="1800"/>
              <a:t>Dělejte si během dne dostatek přestávek s cílem přerušit období intenzivní práce a nevynechávejte přestávku na oběd. </a:t>
            </a:r>
          </a:p>
          <a:p>
            <a:r>
              <a:rPr lang="cs-CZ" sz="1800"/>
              <a:t>Nebuďte nepřetržitě on-line! </a:t>
            </a:r>
          </a:p>
          <a:p>
            <a:r>
              <a:rPr lang="cs-CZ" sz="1800"/>
              <a:t>Zapomenete si občas dát pauzu? Zkuste pracovat v blocích po 25 minutách s 5minutovou přestávkou mezi bloky.</a:t>
            </a:r>
          </a:p>
          <a:p>
            <a:r>
              <a:rPr lang="cs-CZ" sz="1800"/>
              <a:t>Zaměřte se na jeden úkol a zamezte vyrušování tím, že budete pracovat v tiché místnosti, nasadíte si sluchátka a zavřete schránku elektronické pošty.</a:t>
            </a:r>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cs-CZ" sz="2400">
                <a:solidFill>
                  <a:schemeClr val="accent1"/>
                </a:solidFill>
              </a:rPr>
              <a:t>Přidejte se k nám a posviťte si na fyzickou zátěž!</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cs-CZ" sz="1600">
                <a:solidFill>
                  <a:schemeClr val="accent1"/>
                </a:solidFill>
              </a:rPr>
              <a:t>Více informací naleznete na internetových stránkách kampaně:</a:t>
            </a:r>
          </a:p>
          <a:p>
            <a:pPr marL="189000" lvl="1" indent="0">
              <a:buSzPct val="120000"/>
              <a:buNone/>
            </a:pPr>
            <a:r>
              <a:rPr lang="cs-CZ" sz="1600" b="1">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cs-CZ" sz="1600">
                <a:solidFill>
                  <a:schemeClr val="accent1"/>
                </a:solidFill>
              </a:rPr>
              <a:t>Přihlaste se k odebírání našeho zpravodaje:</a:t>
            </a:r>
          </a:p>
          <a:p>
            <a:pPr marL="189000" lvl="1" indent="0">
              <a:buSzPct val="120000"/>
              <a:buNone/>
            </a:pPr>
            <a:r>
              <a:rPr lang="cs-CZ" sz="1600" b="1" u="sng">
                <a:solidFill>
                  <a:schemeClr val="accent1"/>
                </a:solidFill>
                <a:hlinkClick r:id="rId6">
                  <a:extLst>
                    <a:ext uri="{A12FA001-AC4F-418D-AE19-62706E023703}">
                      <ahyp:hlinkClr xmlns:ahyp="http://schemas.microsoft.com/office/drawing/2018/hyperlinkcolor" val="tx"/>
                    </a:ext>
                  </a:extLst>
                </a:hlinkClick>
              </a:rPr>
              <a:t>https://healthy-workplaces.eu/en/healthy-workplaces-newsletter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cs-CZ" sz="1600">
                <a:solidFill>
                  <a:schemeClr val="accent1"/>
                </a:solidFill>
              </a:rPr>
              <a:t>Sledujte aktivity a akce prostřednictvím sociálních sítí:</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cs-CZ"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Template>HWC2018-19_Template_16-9.potx</ap:Template>
  <ap:TotalTime>6758</ap:TotalTime>
  <ap:Words>1945</ap:Words>
  <ap:Application>Microsoft Office PowerPoint</ap:Application>
  <ap:PresentationFormat>On-screen Show (16:9)</ap:PresentationFormat>
  <ap:Paragraphs>255</ap:Paragraphs>
  <ap:Slides>31</ap:Slides>
  <ap:Notes>29</ap:Notes>
  <ap:HiddenSlides>0</ap:HiddenSlides>
  <ap:MMClips>0</ap:MMClips>
  <ap:ScaleCrop>false</ap:ScaleCrop>
  <ap:HeadingPairs>
    <vt:vector baseType="variant" size="6">
      <vt:variant>
        <vt:lpstr>Fonts Used</vt:lpstr>
      </vt:variant>
      <vt:variant>
        <vt:i4>6</vt:i4>
      </vt:variant>
      <vt:variant>
        <vt:lpstr>Theme</vt:lpstr>
      </vt:variant>
      <vt:variant>
        <vt:i4>1</vt:i4>
      </vt:variant>
      <vt:variant>
        <vt:lpstr>Slide Titles</vt:lpstr>
      </vt:variant>
      <vt:variant>
        <vt:i4>31</vt:i4>
      </vt:variant>
    </vt:vector>
  </ap:HeadingPairs>
  <ap:TitlesOfParts>
    <vt:vector baseType="lpstr" size="38">
      <vt:lpstr>ＭＳ Ｐゴシック</vt:lpstr>
      <vt:lpstr>Arial</vt:lpstr>
      <vt:lpstr>Calibri</vt:lpstr>
      <vt:lpstr>Courier New</vt:lpstr>
      <vt:lpstr>Trebuchet MS</vt:lpstr>
      <vt:lpstr>Wingdings</vt:lpstr>
      <vt:lpstr>1_HWC2018-19_Template_16-9</vt:lpstr>
      <vt:lpstr>PowerPoint Presentation</vt:lpstr>
      <vt:lpstr>PowerPoint Presentation</vt:lpstr>
      <vt:lpstr>Úvod – práce na dálku z domova </vt:lpstr>
      <vt:lpstr>Úvod – práce na dálku z domova a muskuloskeletální poruchy </vt:lpstr>
      <vt:lpstr>Hodnocení rizik</vt:lpstr>
      <vt:lpstr>Hlavní rizikové faktory muskuloskeletálních poruch souvisejících s prací na dálku</vt:lpstr>
      <vt:lpstr>1. Ergonomie pracovní stanice a polohy těla</vt:lpstr>
      <vt:lpstr>2. Pracovní prostředí </vt:lpstr>
      <vt:lpstr>3. Sedavý způsob práce a pohybová aktivita</vt:lpstr>
      <vt:lpstr>4. Organizace práce</vt:lpstr>
      <vt:lpstr>5. Psychosociální faktory 1 – negativní faktory</vt:lpstr>
      <vt:lpstr>5. Psychosociální faktory 2 – pozitivní faktory</vt:lpstr>
      <vt:lpstr>6. Jednotlivé faktory </vt:lpstr>
      <vt:lpstr>Preventivní/ochranné přístupy k řešení rizikových faktorů muskuloskeletálních poruch souvisejících s prací na dálku z domova</vt:lpstr>
      <vt:lpstr>1. Uspořádání a ergonomie pracoviště</vt:lpstr>
      <vt:lpstr>1. Uspořádání a ergonomie pracoviště – pracovní židle </vt:lpstr>
      <vt:lpstr>1. Uspořádání a ergonomie pracoviště – pracovní stůl </vt:lpstr>
      <vt:lpstr>1. Uspořádání a ergonomie pracoviště – monitor</vt:lpstr>
      <vt:lpstr>1. Uspořádání a ergonomie pracoviště – myš a klávesnice</vt:lpstr>
      <vt:lpstr>1. Uspořádání a ergonomie pracoviště – stojan na dokumenty</vt:lpstr>
      <vt:lpstr>2. Pracovní prostředí – osvětlení </vt:lpstr>
      <vt:lpstr>2. Pracovní prostředí – ovzduší a teplota </vt:lpstr>
      <vt:lpstr>2. Pracovní prostředí – okolní hluk</vt:lpstr>
      <vt:lpstr>3. Sedavý způsob práce</vt:lpstr>
      <vt:lpstr>3. Sedavý způsob práce – tipy týkající se pohybu</vt:lpstr>
      <vt:lpstr>3. Sedavý způsob práce – tipy týkající se pohybu 2</vt:lpstr>
      <vt:lpstr>4. Organizace práce</vt:lpstr>
      <vt:lpstr>5. Psychosociální faktory</vt:lpstr>
      <vt:lpstr>5. Psychosociální faktory – sociální izolace/podpora</vt:lpstr>
      <vt:lpstr>5. Psychosociální faktory – pracovní zátěž</vt:lpstr>
      <vt:lpstr>Přidejte se k nám a posviťte si na fyzickou zátěž!</vt:lpstr>
    </vt:vector>
  </ap:TitlesOfParts>
  <ap:Manager/>
  <ap:Company>CDT</ap:Company>
  <ap:LinksUpToDate>false</ap:LinksUpToDate>
  <ap:SharedDoc>false</ap:SharedDoc>
  <ap:HyperlinkBase/>
  <ap:HyperlinksChanged>false</ap:HyperlinksChanged>
  <ap:AppVersion>16.0000</ap:AppVersion>
</ap:Properties>
</file>

<file path=docProps/core.xml><?xml version="1.0" encoding="utf-8"?>
<coreProperties xmlns:dc="http://purl.org/dc/elements/1.1/" xmlns:dcterms="http://purl.org/dc/terms/" xmlns:xsi="http://www.w3.org/2001/XMLSchema-instance" xmlns="http://schemas.openxmlformats.org/package/2006/metadata/core-properties">
  <dc:title>PowerPoint Presentation</dc:title>
  <dc:subject/>
  <dc:creator>CDT</dc:creator>
  <keywords/>
  <dc:description/>
  <lastModifiedBy>CDT</lastModifiedBy>
  <revision>728</revision>
  <lastPrinted>2019-10-04T15:07:06.0000000Z</lastPrinted>
  <dcterms:created xsi:type="dcterms:W3CDTF">2015-10-14T15:05:30.0000000Z</dcterms:created>
  <dcterms:modified xsi:type="dcterms:W3CDTF">2021-07-05T09:20:11.0000000Z</dcterms:modified>
  <category/>
</coreProperties>
</file>