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28"/>
  </p:notesMasterIdLst>
  <p:handoutMasterIdLst>
    <p:handoutMasterId r:id="rId29"/>
  </p:handoutMasterIdLst>
  <p:sldIdLst>
    <p:sldId id="292" r:id="rId2"/>
    <p:sldId id="293" r:id="rId3"/>
    <p:sldId id="327" r:id="rId4"/>
    <p:sldId id="369" r:id="rId5"/>
    <p:sldId id="379" r:id="rId6"/>
    <p:sldId id="386" r:id="rId7"/>
    <p:sldId id="387" r:id="rId8"/>
    <p:sldId id="380" r:id="rId9"/>
    <p:sldId id="403" r:id="rId10"/>
    <p:sldId id="388" r:id="rId11"/>
    <p:sldId id="391" r:id="rId12"/>
    <p:sldId id="390" r:id="rId13"/>
    <p:sldId id="404" r:id="rId14"/>
    <p:sldId id="396" r:id="rId15"/>
    <p:sldId id="397" r:id="rId16"/>
    <p:sldId id="395" r:id="rId17"/>
    <p:sldId id="375" r:id="rId18"/>
    <p:sldId id="398" r:id="rId19"/>
    <p:sldId id="399" r:id="rId20"/>
    <p:sldId id="377" r:id="rId21"/>
    <p:sldId id="401" r:id="rId22"/>
    <p:sldId id="384" r:id="rId23"/>
    <p:sldId id="385" r:id="rId24"/>
    <p:sldId id="400" r:id="rId25"/>
    <p:sldId id="402" r:id="rId26"/>
    <p:sldId id="344" r:id="rId27"/>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urizio Curtarelli" initials="MaC" lastIdx="3" clrIdx="6">
    <p:extLst>
      <p:ext uri="{19B8F6BF-5375-455C-9EA6-DF929625EA0E}">
        <p15:presenceInfo xmlns:p15="http://schemas.microsoft.com/office/powerpoint/2012/main" userId="Maurizio Curtarelli" providerId="None"/>
      </p:ext>
    </p:extLst>
  </p:cmAuthor>
  <p:cmAuthor id="1" name="Birgit" initials="BM" lastIdx="6" clrIdx="0"/>
  <p:cmAuthor id="8" name="Lorenzo MUNAR" initials="LM" lastIdx="5" clrIdx="7">
    <p:extLst>
      <p:ext uri="{19B8F6BF-5375-455C-9EA6-DF929625EA0E}">
        <p15:presenceInfo xmlns:p15="http://schemas.microsoft.com/office/powerpoint/2012/main" userId="S-1-5-21-1482476501-790525478-839522115-1408" providerId="AD"/>
      </p:ext>
    </p:extLst>
  </p:cmAuthor>
  <p:cmAuthor id="2" name="Lothar LISSNER" initials="LL" lastIdx="26" clrIdx="1"/>
  <p:cmAuthor id="3" name="Heike KLEMPA" initials="HK" lastIdx="8" clrIdx="2"/>
  <p:cmAuthor id="4" name="Elke SCHNEIDER" initials="ES" lastIdx="14" clrIdx="3">
    <p:extLst>
      <p:ext uri="{19B8F6BF-5375-455C-9EA6-DF929625EA0E}">
        <p15:presenceInfo xmlns:p15="http://schemas.microsoft.com/office/powerpoint/2012/main" userId="S-1-5-21-1482476501-790525478-839522115-1189" providerId="AD"/>
      </p:ext>
    </p:extLst>
  </p:cmAuthor>
  <p:cmAuthor id="5" name="Author" initials=" " lastIdx="1" clrIdx="4">
    <p:extLst>
      <p:ext uri="{19B8F6BF-5375-455C-9EA6-DF929625EA0E}">
        <p15:presenceInfo xmlns:p15="http://schemas.microsoft.com/office/powerpoint/2012/main" userId="Author" providerId="None"/>
      </p:ext>
    </p:extLst>
  </p:cmAuthor>
  <p:cmAuthor id="6" name="EU-OSHA" initials="EU-OSHA" lastIdx="2" clrIdx="5">
    <p:extLst>
      <p:ext uri="{19B8F6BF-5375-455C-9EA6-DF929625EA0E}">
        <p15:presenceInfo xmlns:p15="http://schemas.microsoft.com/office/powerpoint/2012/main" userId="EU-OS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FFFFFF"/>
    <a:srgbClr val="E64715"/>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9" autoAdjust="0"/>
    <p:restoredTop sz="85116" autoAdjust="0"/>
  </p:normalViewPr>
  <p:slideViewPr>
    <p:cSldViewPr>
      <p:cViewPr varScale="1">
        <p:scale>
          <a:sx n="73" d="100"/>
          <a:sy n="73" d="100"/>
        </p:scale>
        <p:origin x="1148" y="48"/>
      </p:cViewPr>
      <p:guideLst>
        <p:guide orient="horz" pos="2754"/>
        <p:guide pos="5148"/>
        <p:guide pos="340"/>
        <p:guide orient="horz" pos="577"/>
      </p:guideLst>
    </p:cSldViewPr>
  </p:slideViewPr>
  <p:outlineViewPr>
    <p:cViewPr>
      <p:scale>
        <a:sx n="33" d="100"/>
        <a:sy n="33" d="100"/>
      </p:scale>
      <p:origin x="0" y="-22794"/>
    </p:cViewPr>
  </p:outlineViewPr>
  <p:notesTextViewPr>
    <p:cViewPr>
      <p:scale>
        <a:sx n="150" d="100"/>
        <a:sy n="150" d="100"/>
      </p:scale>
      <p:origin x="0" y="0"/>
    </p:cViewPr>
  </p:notesTextViewPr>
  <p:notesViewPr>
    <p:cSldViewPr>
      <p:cViewPr varScale="1">
        <p:scale>
          <a:sx n="62" d="100"/>
          <a:sy n="62" d="100"/>
        </p:scale>
        <p:origin x="361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25/05/2021</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25/05/2021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sha.europa.eu/en/publications/factsheets/87"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circabc.europa.eu/ui/group/fea534f4-2590-4490-bca6-504782b47c79/library/e9ec023f-cb5f-4e09-ac6a-6b5ffe05e729?p=1&amp;n=10&amp;sort=modified_DESC" TargetMode="External"/><Relationship Id="rId4" Type="http://schemas.openxmlformats.org/officeDocument/2006/relationships/hyperlink" Target="https://osha.europa.eu/en/publications/factsheet-43-including-gender-issues-risk-assessmen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Migrant workers report </a:t>
            </a:r>
            <a:r>
              <a:rPr lang="en-GB" sz="1200" dirty="0" smtClean="0"/>
              <a:t>a higher prevalence of MSDs </a:t>
            </a:r>
            <a:r>
              <a:rPr lang="en-GB" sz="1200" b="0" dirty="0" smtClean="0"/>
              <a:t>associated with physical, organisational and psychosocial risks factors.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2875841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134759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Harassment and bullying </a:t>
            </a:r>
            <a:r>
              <a:rPr lang="en-GB" sz="12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in form of aggressive exchanges and arguments with colleagues and superiors, subsequent isolation of LGBTI workers in the workplace, resulting in mental and physical health issues and potentially a premature exit from employment.</a:t>
            </a:r>
            <a:endParaRPr lang="en-GB" sz="1200" b="0" dirty="0" smtClean="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1728725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dirty="0" smtClean="0"/>
              <a:t>Some studies also found that the need to conceal their sexual orientation or gender identity is an important factor in </a:t>
            </a:r>
            <a:r>
              <a:rPr lang="da-DK" sz="1200" dirty="0" smtClean="0"/>
              <a:t>shaping the career choices</a:t>
            </a:r>
            <a:r>
              <a:rPr lang="da-DK" sz="1200" b="0" dirty="0" smtClean="0"/>
              <a:t> of LGBTI workers: e.g. LGBTI workers might avoid occupations in which concealment is difficult and disclosing their sexuality would result in a potentially high penalty.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3731517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dirty="0" smtClean="0"/>
              <a:t>Several studies identify a link between concealment strategies, exposure to discrimination and stigmatisation, and negative effects in terms of poorer occupational and mental health, which can result in decreased productivity in the workplace, lower job satisfaction and even in-work disability.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214284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446064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2"/>
                </a:solidFill>
              </a:rPr>
              <a:t>Currently, most risk assessments (RA) are based on workplace and work characteristics and on work factors. Less attention is paid to specific</a:t>
            </a:r>
            <a:r>
              <a:rPr lang="en-US" sz="1200" strike="sngStrike" dirty="0" smtClean="0">
                <a:solidFill>
                  <a:schemeClr val="tx2"/>
                </a:solidFill>
              </a:rPr>
              <a:t> </a:t>
            </a:r>
            <a:r>
              <a:rPr lang="en-US" sz="1200" dirty="0" smtClean="0">
                <a:solidFill>
                  <a:schemeClr val="tx2"/>
                </a:solidFill>
              </a:rPr>
              <a:t>individual characteristics, since RA and prevention tend to be applied in a generic way, with the average human in mind (in fact average Caucasian man)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Health and safety legislation requires employers to carry out RAs and emphasises the need to ‘adapt the work to the individual’ and the obligation for the employer to ‘be in possession of an assessment of the risks to safety and health at work, including those facing groups of workers exposed to particular risks’.</a:t>
            </a:r>
          </a:p>
          <a:p>
            <a:endParaRPr lang="en-US" dirty="0" smtClean="0"/>
          </a:p>
          <a:p>
            <a:r>
              <a:rPr lang="en-US" dirty="0" smtClean="0"/>
              <a:t>Workforce diversity and risk assessment: ensuring everyone is covered. Summary of an Agency report. Available at: </a:t>
            </a:r>
            <a:r>
              <a:rPr lang="da-DK" u="sng" dirty="0" smtClean="0">
                <a:hlinkClick r:id="rId3"/>
              </a:rPr>
              <a:t>https://osha.europa.eu/en/publications/factsheets/87</a:t>
            </a:r>
            <a:endParaRPr lang="da-DK" u="sng" dirty="0" smtClean="0"/>
          </a:p>
          <a:p>
            <a:r>
              <a:rPr lang="da-DK" dirty="0" smtClean="0"/>
              <a:t>Including gender issues in risk assessement. Available at: </a:t>
            </a:r>
            <a:r>
              <a:rPr lang="da-DK" dirty="0" smtClean="0">
                <a:hlinkClick r:id="rId4"/>
              </a:rPr>
              <a:t>https://osha.europa.eu/en/publications/factsheet-43-including-gender-issues-risk-assessment</a:t>
            </a:r>
            <a:r>
              <a:rPr lang="da-DK" dirty="0" smtClean="0"/>
              <a:t> </a:t>
            </a:r>
            <a:endParaRPr lang="en-US" dirty="0" smtClean="0"/>
          </a:p>
          <a:p>
            <a:r>
              <a:rPr lang="en-US" dirty="0" smtClean="0"/>
              <a:t>Diversity-sensitive risk assessment, Guide EMEX – SLIC. Available at: </a:t>
            </a:r>
            <a:r>
              <a:rPr lang="en-US" dirty="0" smtClean="0">
                <a:hlinkClick r:id="rId5"/>
              </a:rPr>
              <a:t>https://circabc.europa.eu/ui/group/fea534f4-2590-4490-bca6-504782b47c79/library/e9ec023f-cb5f-4e09-ac6a-6b5ffe05e729?p=1&amp;n=10&amp;sort=modified_DESC</a:t>
            </a:r>
            <a:r>
              <a:rPr lang="en-US" dirty="0" smtClean="0"/>
              <a: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427710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21</a:t>
            </a:fld>
            <a:endParaRPr lang="en-GB"/>
          </a:p>
        </p:txBody>
      </p:sp>
    </p:spTree>
    <p:extLst>
      <p:ext uri="{BB962C8B-B14F-4D97-AF65-F5344CB8AC3E}">
        <p14:creationId xmlns:p14="http://schemas.microsoft.com/office/powerpoint/2010/main" val="2938812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3800563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4115021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dirty="0"/>
          </a:p>
        </p:txBody>
      </p:sp>
    </p:spTree>
    <p:extLst>
      <p:ext uri="{BB962C8B-B14F-4D97-AF65-F5344CB8AC3E}">
        <p14:creationId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5036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0400" lvl="1" indent="-140400" algn="just">
              <a:spcBef>
                <a:spcPts val="338"/>
              </a:spcBef>
              <a:buClr>
                <a:schemeClr val="tx2"/>
              </a:buClr>
              <a:buFont typeface="Wingdings" pitchFamily="2" charset="2"/>
              <a:buChar char="§"/>
            </a:pPr>
            <a:r>
              <a:rPr lang="en-US" sz="1400" dirty="0" smtClean="0">
                <a:solidFill>
                  <a:schemeClr val="tx2"/>
                </a:solidFill>
              </a:rPr>
              <a:t>More specifically, the presentation aims to: </a:t>
            </a:r>
          </a:p>
          <a:p>
            <a:pPr marL="342900" lvl="3" indent="-140400" algn="just">
              <a:spcBef>
                <a:spcPts val="338"/>
              </a:spcBef>
              <a:buClr>
                <a:schemeClr val="tx2"/>
              </a:buClr>
              <a:buFont typeface="Wingdings" pitchFamily="2" charset="2"/>
              <a:buChar char="§"/>
            </a:pPr>
            <a:r>
              <a:rPr lang="en-US" sz="1400" dirty="0" smtClean="0"/>
              <a:t>display to what extent these groups are more frequently exposed to increased health and MSDs-related risks (in particular psychosocial risks such as discrimination, harassment and bullying) as they are often employed in jobs with poorer working conditions;</a:t>
            </a:r>
          </a:p>
          <a:p>
            <a:pPr marL="342900" lvl="3" indent="-140400" algn="just">
              <a:spcBef>
                <a:spcPts val="338"/>
              </a:spcBef>
              <a:buClr>
                <a:schemeClr val="tx2"/>
              </a:buClr>
              <a:buFont typeface="Wingdings" pitchFamily="2" charset="2"/>
              <a:buChar char="§"/>
            </a:pPr>
            <a:r>
              <a:rPr lang="en-US" sz="1400" dirty="0" smtClean="0"/>
              <a:t>provide information on existing policies or practices within Member States and at workplace aimed at preventing MSDs amongst these groups of workers</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3</a:t>
            </a:fld>
            <a:endParaRPr lang="en-GB" dirty="0"/>
          </a:p>
        </p:txBody>
      </p:sp>
    </p:spTree>
    <p:extLst>
      <p:ext uri="{BB962C8B-B14F-4D97-AF65-F5344CB8AC3E}">
        <p14:creationId xmlns:p14="http://schemas.microsoft.com/office/powerpoint/2010/main" val="194025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4</a:t>
            </a:fld>
            <a:endParaRPr lang="en-GB" dirty="0"/>
          </a:p>
        </p:txBody>
      </p:sp>
    </p:spTree>
    <p:extLst>
      <p:ext uri="{BB962C8B-B14F-4D97-AF65-F5344CB8AC3E}">
        <p14:creationId xmlns:p14="http://schemas.microsoft.com/office/powerpoint/2010/main" val="2122823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416539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276202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t>Examples: teaching (involving prolonged standing or walking around and dealing with students), nursing and caring for older people (involving lifting or moving people), both with associated psychosocial risks in terms of high levels of stress and emotional demands.</a:t>
            </a:r>
            <a:endParaRPr lang="en-GB" sz="1600" b="0" dirty="0" smtClean="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66924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205901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305824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506" dirty="0"/>
              <a:t>Safety and health at work is everyone’s concern. It’s good for you. It’s good for business.</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dirty="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n-GB" sz="506" b="1" dirty="0">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eurofound.europa.eu/publications/report/2016/working-conditions/sixth-european-working-conditions-survey-overview-report" TargetMode="External"/><Relationship Id="rId3" Type="http://schemas.openxmlformats.org/officeDocument/2006/relationships/hyperlink" Target="https://osha.europa.eu/en/publications/preventing-musculoskeletal-disorders-diverse-workforce-risk-factors-women-migrants-and/view" TargetMode="External"/><Relationship Id="rId7" Type="http://schemas.openxmlformats.org/officeDocument/2006/relationships/hyperlink" Target="https://osha.europa.eu/en/publications/work-related-musculoskeletal-disorders-why-are-they-still-so-prevalent-evidence/view" TargetMode="External"/><Relationship Id="rId2" Type="http://schemas.openxmlformats.org/officeDocument/2006/relationships/hyperlink" Target="https://osha.europa.eu/en/publications/msds-facts-and-figures-overview-prevalence-costs-and-demographics-msds-europe/view" TargetMode="External"/><Relationship Id="rId1" Type="http://schemas.openxmlformats.org/officeDocument/2006/relationships/slideLayout" Target="../slideLayouts/slideLayout2.xml"/><Relationship Id="rId6" Type="http://schemas.openxmlformats.org/officeDocument/2006/relationships/hyperlink" Target="https://osha.europa.eu/en/publications/prevention-policy-and-practice-approaches-tackling-work-related-musculoskeletal/view" TargetMode="External"/><Relationship Id="rId5" Type="http://schemas.openxmlformats.org/officeDocument/2006/relationships/hyperlink" Target="https://osha.europa.eu/en/publications/work-related-musculoskeletal-disorders-research-practice-what-can-be-learnt/view" TargetMode="External"/><Relationship Id="rId4" Type="http://schemas.openxmlformats.org/officeDocument/2006/relationships/hyperlink" Target="https://osha.europa.eu/en/publications/analysis-case-studies-working-chronic-musculoskeletal-disorders/view"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ircabc.europa.eu/ui/group/fea534f4-2590-4490-bca6-504782b47c79/library/341d5e56-dc0c-41ce-ba77-be660f3cf810/details" TargetMode="External"/><Relationship Id="rId3" Type="http://schemas.openxmlformats.org/officeDocument/2006/relationships/hyperlink" Target="https://ec.europa.eu/eurostat/data/database" TargetMode="External"/><Relationship Id="rId7" Type="http://schemas.openxmlformats.org/officeDocument/2006/relationships/hyperlink" Target="https://osha.europa.eu/en/publications/factsheet-43-including-gender-issues-risk-assessmen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osha.europa.eu/en/publications/factsheets/87" TargetMode="External"/><Relationship Id="rId11" Type="http://schemas.openxmlformats.org/officeDocument/2006/relationships/hyperlink" Target="https://osha.europa.eu/en/publications/mainstreaming-gender-occupational-safety-and-health-practice/view" TargetMode="External"/><Relationship Id="rId5" Type="http://schemas.openxmlformats.org/officeDocument/2006/relationships/hyperlink" Target="https://fra.europa.eu/en/data-and-maps/2020/lgbti-survey-data-explorer" TargetMode="External"/><Relationship Id="rId10" Type="http://schemas.openxmlformats.org/officeDocument/2006/relationships/hyperlink" Target="https://healthy-workplaces.eu/en/tools-and-publications/practical-tools?f%5B0%5D=field_msd_priority_area%3A3503" TargetMode="External"/><Relationship Id="rId4" Type="http://schemas.openxmlformats.org/officeDocument/2006/relationships/hyperlink" Target="https://fra.europa.eu/en/project/2012/fra-survey-gender-based-violence-against-women" TargetMode="External"/><Relationship Id="rId9" Type="http://schemas.openxmlformats.org/officeDocument/2006/relationships/hyperlink" Target="https://circabc.europa.eu/ui/group/fea534f4-2590-4490-bca6-504782b47c79/library/e9ec023f-cb5f-4e09-ac6a-6b5ffe05e729?p=1&amp;n=10&amp;sort=modified_DESC"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www.osalan.euskadi.eus/contenidos/libro/gestion_201710/es_def/adjuntos/pautas_integracion_prl.pdf" TargetMode="External"/><Relationship Id="rId3" Type="http://schemas.openxmlformats.org/officeDocument/2006/relationships/hyperlink" Target="https://www.airbus.com/content/dam/channel-specific/website-/company/responsibility-and-sustainability/responsibility-andsustainability-landing-page/Responsibility-and-Sustainability-Charter-English.pdf" TargetMode="External"/><Relationship Id="rId7" Type="http://schemas.openxmlformats.org/officeDocument/2006/relationships/hyperlink" Target="https://www.av.se/arbetsmiljoarbete-och-inspektioner/arbeta-med-arbetsmiljon/jamstalldhet-i-arbetsmiljon/" TargetMode="External"/><Relationship Id="rId2" Type="http://schemas.openxmlformats.org/officeDocument/2006/relationships/hyperlink" Target="https://amid.dk/om-os/om-strategi-for-arbejdsmiljoeindsatsen-frem-til-2020/" TargetMode="External"/><Relationship Id="rId1" Type="http://schemas.openxmlformats.org/officeDocument/2006/relationships/slideLayout" Target="../slideLayouts/slideLayout2.xml"/><Relationship Id="rId6" Type="http://schemas.openxmlformats.org/officeDocument/2006/relationships/hyperlink" Target="http://www.redi-lgbti.org/" TargetMode="External"/><Relationship Id="rId5" Type="http://schemas.openxmlformats.org/officeDocument/2006/relationships/hyperlink" Target="https://www.cislbrescia.it/wp-content/uploads/2011/11/Un-progetto-sulla-sicurezza-per-i-lavoratori-stranieri.pdf" TargetMode="External"/><Relationship Id="rId4" Type="http://schemas.openxmlformats.org/officeDocument/2006/relationships/hyperlink" Target="https://picum.org/Documents/Publi/2018/concerns_recommendations_migrant_domestic_care_work_February2018.pdf" TargetMode="External"/><Relationship Id="rId9" Type="http://schemas.openxmlformats.org/officeDocument/2006/relationships/hyperlink" Target="http://www.lgbthealth.org.uk/wp-content/uploads/2016/07/TWSP-Info-Guide-Final.pdf"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18.png"/><Relationship Id="rId7" Type="http://schemas.openxmlformats.org/officeDocument/2006/relationships/hyperlink" Target="http://twitter.com/eu_osha" TargetMode="External"/><Relationship Id="rId12"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althy-workplaces.eu/en/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21.png"/><Relationship Id="rId4" Type="http://schemas.openxmlformats.org/officeDocument/2006/relationships/image" Target="../media/image19.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899592" y="2900053"/>
            <a:ext cx="691276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en-GB" sz="2400" dirty="0">
                <a:latin typeface="+mj-lt"/>
              </a:rPr>
              <a:t>Healthy Workplaces Campaign 2020-22</a:t>
            </a:r>
          </a:p>
          <a:p>
            <a:r>
              <a:rPr lang="en-GB" sz="2400" dirty="0">
                <a:latin typeface="+mj-lt"/>
              </a:rPr>
              <a:t>LIGHTEN THE </a:t>
            </a:r>
            <a:r>
              <a:rPr lang="en-GB" sz="2400" dirty="0" smtClean="0">
                <a:latin typeface="+mj-lt"/>
              </a:rPr>
              <a:t>LOAD</a:t>
            </a:r>
            <a:endParaRPr lang="en-GB" sz="2400" dirty="0">
              <a:latin typeface="+mj-lt"/>
            </a:endParaRPr>
          </a:p>
          <a:p>
            <a:r>
              <a:rPr lang="es-ES" sz="2400" dirty="0" smtClean="0">
                <a:effectLst>
                  <a:outerShdw blurRad="38100" dist="38100" dir="2700000" algn="tl">
                    <a:srgbClr val="000000">
                      <a:alpha val="43137"/>
                    </a:srgbClr>
                  </a:outerShdw>
                </a:effectLst>
              </a:rPr>
              <a:t> </a:t>
            </a:r>
            <a:endParaRPr lang="en-GB" sz="2400" dirty="0">
              <a:effectLst>
                <a:outerShdw blurRad="38100" dist="38100" dir="2700000" algn="tl">
                  <a:srgbClr val="000000">
                    <a:alpha val="43137"/>
                  </a:srgbClr>
                </a:outerShdw>
              </a:effectLst>
            </a:endParaRPr>
          </a:p>
        </p:txBody>
      </p:sp>
      <p:sp>
        <p:nvSpPr>
          <p:cNvPr id="7" name="Subtítulo 2"/>
          <p:cNvSpPr txBox="1">
            <a:spLocks/>
          </p:cNvSpPr>
          <p:nvPr/>
        </p:nvSpPr>
        <p:spPr>
          <a:xfrm>
            <a:off x="899592" y="3723878"/>
            <a:ext cx="7416824"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en-US" sz="1800" dirty="0" smtClean="0">
                <a:solidFill>
                  <a:srgbClr val="ACC700"/>
                </a:solidFill>
                <a:ea typeface="+mj-ea"/>
                <a:cs typeface="Trebuchet MS"/>
              </a:rPr>
              <a:t>Workforce Diversity and Musculoskeletal Disorders (MSDs) </a:t>
            </a:r>
          </a:p>
          <a:p>
            <a:endParaRPr lang="en-US" sz="1600" dirty="0" smtClean="0">
              <a:solidFill>
                <a:srgbClr val="ACC700"/>
              </a:solidFill>
              <a:latin typeface="+mj-lt"/>
              <a:ea typeface="+mj-ea"/>
              <a:cs typeface="Trebuchet MS"/>
            </a:endParaRPr>
          </a:p>
          <a:p>
            <a:endParaRPr lang="en-GB" sz="1800" dirty="0">
              <a:solidFill>
                <a:srgbClr val="ACC700"/>
              </a:solidFill>
              <a:latin typeface="+mj-lt"/>
              <a:ea typeface="+mj-ea"/>
              <a:cs typeface="Trebuchet MS"/>
            </a:endParaRPr>
          </a:p>
        </p:txBody>
      </p:sp>
    </p:spTree>
    <p:extLst>
      <p:ext uri="{BB962C8B-B14F-4D97-AF65-F5344CB8AC3E}">
        <p14:creationId xmlns:p14="http://schemas.microsoft.com/office/powerpoint/2010/main" val="779387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49" y="843558"/>
            <a:ext cx="7632701" cy="3455987"/>
          </a:xfrm>
        </p:spPr>
        <p:txBody>
          <a:bodyPr>
            <a:noAutofit/>
          </a:bodyPr>
          <a:lstStyle/>
          <a:p>
            <a:pPr marL="0" indent="0">
              <a:buNone/>
            </a:pPr>
            <a:r>
              <a:rPr lang="en-GB" sz="1500" b="0" dirty="0" smtClean="0"/>
              <a:t>There </a:t>
            </a:r>
            <a:r>
              <a:rPr lang="en-GB" sz="1500" b="0" dirty="0"/>
              <a:t>is extensive evidence showing that migrant workers are more exposed to </a:t>
            </a:r>
            <a:r>
              <a:rPr lang="en-GB" sz="1500" i="1" dirty="0" smtClean="0">
                <a:solidFill>
                  <a:schemeClr val="accent1"/>
                </a:solidFill>
              </a:rPr>
              <a:t>physical, </a:t>
            </a:r>
            <a:r>
              <a:rPr lang="en-GB" sz="1500" i="1" dirty="0">
                <a:solidFill>
                  <a:schemeClr val="accent1"/>
                </a:solidFill>
              </a:rPr>
              <a:t>psychosocial and organisational risk factors</a:t>
            </a:r>
            <a:r>
              <a:rPr lang="en-GB" sz="1500" b="0" dirty="0"/>
              <a:t> in the </a:t>
            </a:r>
            <a:r>
              <a:rPr lang="en-GB" sz="1500" b="0" dirty="0" smtClean="0"/>
              <a:t>workplace </a:t>
            </a:r>
            <a:r>
              <a:rPr lang="en-GB" sz="1500" b="0" dirty="0"/>
              <a:t>than native </a:t>
            </a:r>
            <a:r>
              <a:rPr lang="en-GB" sz="1500" b="0" dirty="0" smtClean="0"/>
              <a:t>workers: </a:t>
            </a:r>
          </a:p>
          <a:p>
            <a:pPr marL="0" indent="0">
              <a:buNone/>
            </a:pPr>
            <a:endParaRPr lang="en-GB" sz="1500" b="0" dirty="0" smtClean="0"/>
          </a:p>
          <a:p>
            <a:pPr>
              <a:spcAft>
                <a:spcPts val="1200"/>
              </a:spcAft>
            </a:pPr>
            <a:r>
              <a:rPr lang="en-GB" sz="1500" b="0" dirty="0" smtClean="0"/>
              <a:t>European </a:t>
            </a:r>
            <a:r>
              <a:rPr lang="en-GB" sz="1500" b="0" dirty="0"/>
              <a:t>Working Conditions Survey data (</a:t>
            </a:r>
            <a:r>
              <a:rPr lang="en-GB" sz="1500" b="0" dirty="0" smtClean="0"/>
              <a:t>2015): 40</a:t>
            </a:r>
            <a:r>
              <a:rPr lang="en-GB" sz="1500" b="0" dirty="0"/>
              <a:t> % of first-generation migrant workers </a:t>
            </a:r>
            <a:r>
              <a:rPr lang="en-GB" sz="1500" b="0" dirty="0" smtClean="0"/>
              <a:t>carrying </a:t>
            </a:r>
            <a:r>
              <a:rPr lang="en-GB" sz="1500" b="0" dirty="0"/>
              <a:t>or moving heavy loads (31 % for native workers) and 51 % </a:t>
            </a:r>
            <a:r>
              <a:rPr lang="en-GB" sz="1500" b="0" dirty="0" smtClean="0"/>
              <a:t>work in </a:t>
            </a:r>
            <a:r>
              <a:rPr lang="en-GB" sz="1500" b="0" dirty="0"/>
              <a:t>tiring or painful positions (43 % for native workers). </a:t>
            </a:r>
            <a:endParaRPr lang="en-GB" sz="1500" b="0" dirty="0" smtClean="0"/>
          </a:p>
          <a:p>
            <a:pPr>
              <a:spcAft>
                <a:spcPts val="1200"/>
              </a:spcAft>
            </a:pPr>
            <a:r>
              <a:rPr lang="en-GB" sz="1500" b="0" dirty="0"/>
              <a:t>M</a:t>
            </a:r>
            <a:r>
              <a:rPr lang="en-GB" sz="1500" b="0" dirty="0" smtClean="0"/>
              <a:t>igrant </a:t>
            </a:r>
            <a:r>
              <a:rPr lang="en-GB" sz="1500" b="0" dirty="0"/>
              <a:t>workers are also more exposed to other risks such as </a:t>
            </a:r>
            <a:r>
              <a:rPr lang="en-GB" sz="1500" b="0" i="1" dirty="0"/>
              <a:t>vibration, environmental hazards </a:t>
            </a:r>
            <a:r>
              <a:rPr lang="en-GB" sz="1500" b="0" dirty="0"/>
              <a:t>such as toxins, </a:t>
            </a:r>
            <a:r>
              <a:rPr lang="en-GB" sz="1500" b="0" i="1" dirty="0"/>
              <a:t>extreme temperatures, and pesticides and chemicals</a:t>
            </a:r>
            <a:r>
              <a:rPr lang="en-GB" sz="1500" b="0" dirty="0"/>
              <a:t>, as well as </a:t>
            </a:r>
            <a:r>
              <a:rPr lang="en-GB" sz="1500" b="0" i="1" dirty="0"/>
              <a:t>accidents at </a:t>
            </a:r>
            <a:r>
              <a:rPr lang="en-GB" sz="1500" b="0" i="1" dirty="0" smtClean="0"/>
              <a:t>work</a:t>
            </a:r>
            <a:r>
              <a:rPr lang="en-GB" sz="1500" b="0" dirty="0" smtClean="0"/>
              <a:t>.</a:t>
            </a:r>
          </a:p>
          <a:p>
            <a:pPr>
              <a:spcAft>
                <a:spcPts val="1200"/>
              </a:spcAft>
            </a:pPr>
            <a:r>
              <a:rPr lang="en-GB" sz="1500" b="0" dirty="0" smtClean="0"/>
              <a:t>Several </a:t>
            </a:r>
            <a:r>
              <a:rPr lang="en-GB" sz="1500" b="0" dirty="0"/>
              <a:t>studies found that migrants experience </a:t>
            </a:r>
            <a:r>
              <a:rPr lang="en-GB" sz="1500" dirty="0"/>
              <a:t>a range of physical and psychiatric comorbidities with which workplace accidents and MSD injuries are associated</a:t>
            </a:r>
            <a:r>
              <a:rPr lang="en-GB" sz="1500" b="0" dirty="0"/>
              <a:t>. It is also suggested that MSDs are often associated with other psychosocial elements such as depression and </a:t>
            </a:r>
            <a:r>
              <a:rPr lang="en-GB" sz="1500" b="0" dirty="0" smtClean="0"/>
              <a:t>stress</a:t>
            </a:r>
            <a:r>
              <a:rPr lang="en-GB" sz="1500" b="0" dirty="0"/>
              <a:t>.</a:t>
            </a:r>
          </a:p>
        </p:txBody>
      </p:sp>
      <p:sp>
        <p:nvSpPr>
          <p:cNvPr id="4" name="Title 1"/>
          <p:cNvSpPr>
            <a:spLocks noGrp="1"/>
          </p:cNvSpPr>
          <p:nvPr>
            <p:ph type="title"/>
          </p:nvPr>
        </p:nvSpPr>
        <p:spPr>
          <a:xfrm>
            <a:off x="467544" y="42916"/>
            <a:ext cx="8586493" cy="588460"/>
          </a:xfrm>
        </p:spPr>
        <p:txBody>
          <a:bodyPr/>
          <a:lstStyle/>
          <a:p>
            <a:r>
              <a:rPr lang="en-GB" sz="2000" dirty="0" smtClean="0"/>
              <a:t/>
            </a:r>
            <a:br>
              <a:rPr lang="en-GB" sz="2000" dirty="0" smtClean="0"/>
            </a:br>
            <a:r>
              <a:rPr lang="en-GB" sz="2000" dirty="0" smtClean="0"/>
              <a:t>Exposure </a:t>
            </a:r>
            <a:r>
              <a:rPr lang="en-GB" sz="2000" dirty="0"/>
              <a:t>to work-related health risk </a:t>
            </a:r>
            <a:r>
              <a:rPr lang="en-GB" sz="2000" dirty="0" smtClean="0"/>
              <a:t>factors </a:t>
            </a:r>
            <a:br>
              <a:rPr lang="en-GB" sz="2000" dirty="0" smtClean="0"/>
            </a:br>
            <a:r>
              <a:rPr lang="en-GB" sz="2000" dirty="0" smtClean="0"/>
              <a:t>Migrant workers</a:t>
            </a:r>
            <a:r>
              <a:rPr lang="en-GB" sz="2000" dirty="0"/>
              <a:t/>
            </a:r>
            <a:br>
              <a:rPr lang="en-GB" sz="2000" dirty="0"/>
            </a:br>
            <a:endParaRPr lang="en-GB" sz="2000" dirty="0"/>
          </a:p>
        </p:txBody>
      </p:sp>
    </p:spTree>
    <p:extLst>
      <p:ext uri="{BB962C8B-B14F-4D97-AF65-F5344CB8AC3E}">
        <p14:creationId xmlns:p14="http://schemas.microsoft.com/office/powerpoint/2010/main" val="3550505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514485" cy="634694"/>
          </a:xfrm>
        </p:spPr>
        <p:txBody>
          <a:bodyPr/>
          <a:lstStyle/>
          <a:p>
            <a:r>
              <a:rPr lang="en-GB" sz="2000" dirty="0" smtClean="0"/>
              <a:t/>
            </a:r>
            <a:br>
              <a:rPr lang="en-GB" sz="2000" dirty="0" smtClean="0"/>
            </a:br>
            <a:r>
              <a:rPr lang="en-GB" sz="2000" dirty="0" smtClean="0"/>
              <a:t>Exposure </a:t>
            </a:r>
            <a:r>
              <a:rPr lang="en-GB" sz="2000" dirty="0"/>
              <a:t>to work-related health risk </a:t>
            </a:r>
            <a:r>
              <a:rPr lang="en-GB" sz="2000" dirty="0" smtClean="0"/>
              <a:t>factors</a:t>
            </a:r>
            <a:br>
              <a:rPr lang="en-GB" sz="2000" dirty="0" smtClean="0"/>
            </a:br>
            <a:r>
              <a:rPr lang="en-GB" sz="2000" dirty="0" smtClean="0"/>
              <a:t>Migrant workers</a:t>
            </a:r>
            <a:r>
              <a:rPr lang="en-GB" sz="2000" dirty="0"/>
              <a:t/>
            </a:r>
            <a:br>
              <a:rPr lang="en-GB" sz="2000" dirty="0"/>
            </a:br>
            <a:endParaRPr lang="en-GB" sz="2000" dirty="0"/>
          </a:p>
        </p:txBody>
      </p:sp>
      <p:sp>
        <p:nvSpPr>
          <p:cNvPr id="2" name="Rectangle 1"/>
          <p:cNvSpPr/>
          <p:nvPr/>
        </p:nvSpPr>
        <p:spPr>
          <a:xfrm>
            <a:off x="539750" y="915988"/>
            <a:ext cx="7632700" cy="3516347"/>
          </a:xfrm>
          <a:prstGeom prst="rect">
            <a:avLst/>
          </a:prstGeom>
        </p:spPr>
        <p:txBody>
          <a:bodyPr wrap="square">
            <a:spAutoFit/>
          </a:bodyPr>
          <a:lstStyle/>
          <a:p>
            <a:pPr defTabSz="257175">
              <a:spcBef>
                <a:spcPts val="338"/>
              </a:spcBef>
              <a:buClr>
                <a:schemeClr val="tx2"/>
              </a:buClr>
            </a:pPr>
            <a:r>
              <a:rPr lang="en-US" sz="1500" dirty="0">
                <a:solidFill>
                  <a:schemeClr val="tx2"/>
                </a:solidFill>
              </a:rPr>
              <a:t>Eurostat Labour Force Survey data display that</a:t>
            </a:r>
            <a:r>
              <a:rPr lang="en-US" sz="1500" dirty="0" smtClean="0">
                <a:solidFill>
                  <a:schemeClr val="tx2"/>
                </a:solidFill>
              </a:rPr>
              <a:t>:</a:t>
            </a:r>
          </a:p>
          <a:p>
            <a:pPr defTabSz="257175">
              <a:spcBef>
                <a:spcPts val="338"/>
              </a:spcBef>
              <a:buClr>
                <a:schemeClr val="tx2"/>
              </a:buClr>
            </a:pPr>
            <a:endParaRPr lang="en-GB" sz="15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en-GB" sz="1500" dirty="0" smtClean="0">
                <a:solidFill>
                  <a:schemeClr val="tx2"/>
                </a:solidFill>
              </a:rPr>
              <a:t>Migrant </a:t>
            </a:r>
            <a:r>
              <a:rPr lang="en-GB" sz="1500" dirty="0">
                <a:solidFill>
                  <a:schemeClr val="tx2"/>
                </a:solidFill>
              </a:rPr>
              <a:t>workers are more likely to work in specific sectors or occupations often labelled ‘</a:t>
            </a:r>
            <a:r>
              <a:rPr lang="en-GB" sz="1500" b="1" dirty="0">
                <a:solidFill>
                  <a:schemeClr val="tx2"/>
                </a:solidFill>
              </a:rPr>
              <a:t>3D’ jobs (dirty, dangerous and demanding)</a:t>
            </a:r>
            <a:r>
              <a:rPr lang="en-GB" sz="1500" dirty="0">
                <a:solidFill>
                  <a:schemeClr val="tx2"/>
                </a:solidFill>
              </a:rPr>
              <a:t> on account of the associated poor working conditions and increased OSH risks</a:t>
            </a:r>
            <a:r>
              <a:rPr lang="en-GB" sz="1500" dirty="0" smtClean="0">
                <a:solidFill>
                  <a:schemeClr val="tx2"/>
                </a:solidFill>
              </a:rPr>
              <a:t>.</a:t>
            </a:r>
            <a:endParaRPr lang="en-GB" sz="1500" dirty="0">
              <a:solidFill>
                <a:schemeClr val="tx2"/>
              </a:solidFill>
            </a:endParaRPr>
          </a:p>
          <a:p>
            <a:pPr marL="141750" indent="-141750" defTabSz="257175">
              <a:spcBef>
                <a:spcPts val="338"/>
              </a:spcBef>
              <a:spcAft>
                <a:spcPts val="600"/>
              </a:spcAft>
              <a:buClr>
                <a:schemeClr val="tx2"/>
              </a:buClr>
              <a:buFont typeface="Wingdings" pitchFamily="2" charset="2"/>
              <a:buChar char="§"/>
            </a:pPr>
            <a:r>
              <a:rPr lang="en-GB" sz="1500" dirty="0">
                <a:solidFill>
                  <a:schemeClr val="tx2"/>
                </a:solidFill>
              </a:rPr>
              <a:t>Migrant workers are more likely to work in sectors such as </a:t>
            </a:r>
            <a:r>
              <a:rPr lang="en-GB" sz="1500" i="1" dirty="0">
                <a:solidFill>
                  <a:schemeClr val="tx2"/>
                </a:solidFill>
              </a:rPr>
              <a:t>agriculture</a:t>
            </a:r>
            <a:r>
              <a:rPr lang="en-GB" sz="1500" dirty="0">
                <a:solidFill>
                  <a:schemeClr val="tx2"/>
                </a:solidFill>
              </a:rPr>
              <a:t>, </a:t>
            </a:r>
            <a:r>
              <a:rPr lang="en-GB" sz="1500" i="1" dirty="0">
                <a:solidFill>
                  <a:schemeClr val="tx2"/>
                </a:solidFill>
              </a:rPr>
              <a:t>manufacturing</a:t>
            </a:r>
            <a:r>
              <a:rPr lang="en-GB" sz="1500" dirty="0">
                <a:solidFill>
                  <a:schemeClr val="tx2"/>
                </a:solidFill>
              </a:rPr>
              <a:t>, </a:t>
            </a:r>
            <a:r>
              <a:rPr lang="en-GB" sz="1500" i="1" dirty="0">
                <a:solidFill>
                  <a:schemeClr val="tx2"/>
                </a:solidFill>
              </a:rPr>
              <a:t>mining and energy</a:t>
            </a:r>
            <a:r>
              <a:rPr lang="en-GB" sz="1500" dirty="0">
                <a:solidFill>
                  <a:schemeClr val="tx2"/>
                </a:solidFill>
              </a:rPr>
              <a:t>; the </a:t>
            </a:r>
            <a:r>
              <a:rPr lang="en-GB" sz="1500" i="1" dirty="0">
                <a:solidFill>
                  <a:schemeClr val="tx2"/>
                </a:solidFill>
              </a:rPr>
              <a:t>wholesale and retail trade</a:t>
            </a:r>
            <a:r>
              <a:rPr lang="en-GB" sz="1500" dirty="0">
                <a:solidFill>
                  <a:schemeClr val="tx2"/>
                </a:solidFill>
              </a:rPr>
              <a:t>; </a:t>
            </a:r>
            <a:r>
              <a:rPr lang="en-GB" sz="1500" i="1" dirty="0">
                <a:solidFill>
                  <a:schemeClr val="tx2"/>
                </a:solidFill>
              </a:rPr>
              <a:t>accommodation and food service activities</a:t>
            </a:r>
            <a:r>
              <a:rPr lang="en-GB" sz="1500" dirty="0">
                <a:solidFill>
                  <a:schemeClr val="tx2"/>
                </a:solidFill>
              </a:rPr>
              <a:t>; </a:t>
            </a:r>
            <a:r>
              <a:rPr lang="en-GB" sz="1500" i="1" dirty="0">
                <a:solidFill>
                  <a:schemeClr val="tx2"/>
                </a:solidFill>
              </a:rPr>
              <a:t>human health and social work activities</a:t>
            </a:r>
            <a:r>
              <a:rPr lang="en-GB" sz="1500" dirty="0">
                <a:solidFill>
                  <a:schemeClr val="tx2"/>
                </a:solidFill>
              </a:rPr>
              <a:t>; and </a:t>
            </a:r>
            <a:r>
              <a:rPr lang="en-GB" sz="1500" i="1" dirty="0">
                <a:solidFill>
                  <a:schemeClr val="tx2"/>
                </a:solidFill>
              </a:rPr>
              <a:t>construction</a:t>
            </a:r>
            <a:r>
              <a:rPr lang="en-GB" sz="1500" dirty="0">
                <a:solidFill>
                  <a:schemeClr val="tx2"/>
                </a:solidFill>
              </a:rPr>
              <a:t>. </a:t>
            </a:r>
          </a:p>
          <a:p>
            <a:pPr marL="141750" indent="-141750" defTabSz="257175">
              <a:spcBef>
                <a:spcPts val="338"/>
              </a:spcBef>
              <a:spcAft>
                <a:spcPts val="600"/>
              </a:spcAft>
              <a:buClr>
                <a:schemeClr val="tx2"/>
              </a:buClr>
              <a:buFont typeface="Wingdings" pitchFamily="2" charset="2"/>
              <a:buChar char="§"/>
            </a:pPr>
            <a:r>
              <a:rPr lang="en-GB" sz="1500" dirty="0">
                <a:solidFill>
                  <a:schemeClr val="tx2"/>
                </a:solidFill>
              </a:rPr>
              <a:t>They are also more likely to get </a:t>
            </a:r>
            <a:r>
              <a:rPr lang="en-GB" sz="1500" b="1" dirty="0">
                <a:solidFill>
                  <a:schemeClr val="tx2"/>
                </a:solidFill>
              </a:rPr>
              <a:t>low or unskilled jobs</a:t>
            </a:r>
            <a:r>
              <a:rPr lang="en-GB" sz="1500" dirty="0">
                <a:solidFill>
                  <a:schemeClr val="tx2"/>
                </a:solidFill>
              </a:rPr>
              <a:t>, working as cleaners and care assistants, labourers, food preparation assistants; street sales workers, other sales and service workers, and refuse workers.</a:t>
            </a:r>
          </a:p>
          <a:p>
            <a:pPr marL="141750" indent="-141750" defTabSz="257175">
              <a:spcBef>
                <a:spcPts val="338"/>
              </a:spcBef>
              <a:spcAft>
                <a:spcPts val="600"/>
              </a:spcAft>
              <a:buClr>
                <a:schemeClr val="tx2"/>
              </a:buClr>
              <a:buFont typeface="Wingdings" pitchFamily="2" charset="2"/>
              <a:buChar char="§"/>
            </a:pPr>
            <a:r>
              <a:rPr lang="en-GB" sz="1500" dirty="0">
                <a:solidFill>
                  <a:schemeClr val="tx2"/>
                </a:solidFill>
              </a:rPr>
              <a:t>Migrants are </a:t>
            </a:r>
            <a:r>
              <a:rPr lang="en-GB" sz="1500" b="1" dirty="0">
                <a:solidFill>
                  <a:schemeClr val="tx2"/>
                </a:solidFill>
              </a:rPr>
              <a:t>much less often employed in medium-skilled occupations </a:t>
            </a:r>
            <a:r>
              <a:rPr lang="en-GB" sz="1500" dirty="0">
                <a:solidFill>
                  <a:schemeClr val="tx2"/>
                </a:solidFill>
              </a:rPr>
              <a:t>such as personal service work, personal care work, and building and related trades work.</a:t>
            </a:r>
          </a:p>
        </p:txBody>
      </p:sp>
    </p:spTree>
    <p:extLst>
      <p:ext uri="{BB962C8B-B14F-4D97-AF65-F5344CB8AC3E}">
        <p14:creationId xmlns:p14="http://schemas.microsoft.com/office/powerpoint/2010/main" val="2591657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7544" y="0"/>
            <a:ext cx="8605604" cy="669455"/>
          </a:xfrm>
        </p:spPr>
        <p:txBody>
          <a:bodyPr/>
          <a:lstStyle/>
          <a:p>
            <a:r>
              <a:rPr lang="en-GB" sz="2000" dirty="0" smtClean="0"/>
              <a:t/>
            </a:r>
            <a:br>
              <a:rPr lang="en-GB" sz="2000" dirty="0" smtClean="0"/>
            </a:br>
            <a:r>
              <a:rPr lang="en-GB" sz="2000" dirty="0" smtClean="0"/>
              <a:t>Exposure </a:t>
            </a:r>
            <a:r>
              <a:rPr lang="en-GB" sz="2000" dirty="0"/>
              <a:t>to work-related health risk </a:t>
            </a:r>
            <a:r>
              <a:rPr lang="en-GB" sz="2000" dirty="0" smtClean="0"/>
              <a:t>factors</a:t>
            </a:r>
            <a:br>
              <a:rPr lang="en-GB" sz="2000" dirty="0" smtClean="0"/>
            </a:br>
            <a:r>
              <a:rPr lang="en-GB" sz="2000" dirty="0" smtClean="0"/>
              <a:t>Migrant workers</a:t>
            </a:r>
            <a:r>
              <a:rPr lang="en-GB" sz="2000" dirty="0"/>
              <a:t/>
            </a:r>
            <a:br>
              <a:rPr lang="en-GB" sz="2000" dirty="0"/>
            </a:br>
            <a:endParaRPr lang="en-GB" sz="2000" dirty="0"/>
          </a:p>
        </p:txBody>
      </p:sp>
      <p:sp>
        <p:nvSpPr>
          <p:cNvPr id="5" name="Content Placeholder 2"/>
          <p:cNvSpPr>
            <a:spLocks noGrp="1"/>
          </p:cNvSpPr>
          <p:nvPr>
            <p:ph sz="half" idx="1"/>
          </p:nvPr>
        </p:nvSpPr>
        <p:spPr>
          <a:xfrm>
            <a:off x="683568" y="1515667"/>
            <a:ext cx="7488882" cy="2736304"/>
          </a:xfrm>
        </p:spPr>
        <p:txBody>
          <a:bodyPr lIns="0" tIns="0" rIns="0" bIns="0">
            <a:noAutofit/>
          </a:bodyPr>
          <a:lstStyle/>
          <a:p>
            <a:pPr lvl="0"/>
            <a:r>
              <a:rPr lang="en-GB" sz="1600" b="0" dirty="0"/>
              <a:t>High prevalence of temporary and precarious work</a:t>
            </a:r>
          </a:p>
          <a:p>
            <a:pPr lvl="0"/>
            <a:r>
              <a:rPr lang="en-GB" sz="1600" b="0" dirty="0"/>
              <a:t>Long working hours and overtime, unsocial working hours</a:t>
            </a:r>
          </a:p>
          <a:p>
            <a:pPr lvl="0"/>
            <a:r>
              <a:rPr lang="en-GB" sz="1600" b="0" dirty="0"/>
              <a:t>Lack of career opportunities and low salaries</a:t>
            </a:r>
          </a:p>
          <a:p>
            <a:pPr lvl="0"/>
            <a:r>
              <a:rPr lang="en-GB" sz="1600" b="0" dirty="0"/>
              <a:t>Bullying, harassment and discrimination at work</a:t>
            </a:r>
          </a:p>
          <a:p>
            <a:pPr lvl="0"/>
            <a:r>
              <a:rPr lang="en-GB" sz="1600" b="0" dirty="0"/>
              <a:t>Feelings of isolation and lack of support</a:t>
            </a:r>
          </a:p>
          <a:p>
            <a:pPr lvl="0"/>
            <a:r>
              <a:rPr lang="en-GB" sz="1600" b="0" dirty="0"/>
              <a:t>Limited (OSH-related) training and lack of involvement in OSH-related activities in the workplaces</a:t>
            </a:r>
          </a:p>
          <a:p>
            <a:pPr lvl="0"/>
            <a:r>
              <a:rPr lang="en-GB" sz="1600" b="0" dirty="0"/>
              <a:t>Lower bargaining power of migrant workers vis-à-vis employers</a:t>
            </a:r>
          </a:p>
          <a:p>
            <a:pPr lvl="0"/>
            <a:r>
              <a:rPr lang="en-GB" sz="1600" b="0" dirty="0"/>
              <a:t>Limited knowledge of host country’s language and culture</a:t>
            </a:r>
          </a:p>
          <a:p>
            <a:pPr lvl="0"/>
            <a:r>
              <a:rPr lang="en-GB" sz="1600" b="0" dirty="0"/>
              <a:t>Discrimination on multiple grounds</a:t>
            </a:r>
          </a:p>
          <a:p>
            <a:pPr lvl="0"/>
            <a:r>
              <a:rPr lang="en-GB" sz="1600" b="0" dirty="0"/>
              <a:t>Limited access to housing and health services</a:t>
            </a:r>
          </a:p>
        </p:txBody>
      </p:sp>
      <p:sp>
        <p:nvSpPr>
          <p:cNvPr id="2" name="Rectangle 1"/>
          <p:cNvSpPr/>
          <p:nvPr/>
        </p:nvSpPr>
        <p:spPr>
          <a:xfrm>
            <a:off x="539750" y="843558"/>
            <a:ext cx="7776864" cy="600101"/>
          </a:xfrm>
          <a:prstGeom prst="rect">
            <a:avLst/>
          </a:prstGeom>
        </p:spPr>
        <p:txBody>
          <a:bodyPr wrap="square">
            <a:spAutoFit/>
          </a:bodyPr>
          <a:lstStyle/>
          <a:p>
            <a:pPr marR="60325" algn="just">
              <a:lnSpc>
                <a:spcPct val="107000"/>
              </a:lnSpc>
              <a:spcAft>
                <a:spcPts val="800"/>
              </a:spcAft>
            </a:pPr>
            <a:r>
              <a:rPr lang="en-GB" sz="1600" dirty="0">
                <a:solidFill>
                  <a:schemeClr val="tx2"/>
                </a:solidFill>
              </a:rPr>
              <a:t>Th</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e</a:t>
            </a:r>
            <a:r>
              <a:rPr lang="en-GB" sz="1600" dirty="0">
                <a:latin typeface="Arial" panose="020B0604020202020204" pitchFamily="34" charset="0"/>
                <a:ea typeface="Calibri" panose="020F0502020204030204" pitchFamily="34" charset="0"/>
                <a:cs typeface="Times New Roman" panose="02020603050405020304" pitchFamily="18" charset="0"/>
              </a:rPr>
              <a:t> </a:t>
            </a:r>
            <a:r>
              <a:rPr lang="en-GB" sz="1600" b="1" i="1"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psychosocial </a:t>
            </a:r>
            <a:r>
              <a:rPr lang="en-GB" sz="1600" b="1" i="1" dirty="0">
                <a:solidFill>
                  <a:schemeClr val="accent1"/>
                </a:solidFill>
                <a:latin typeface="Arial" panose="020B0604020202020204" pitchFamily="34" charset="0"/>
                <a:ea typeface="Calibri" panose="020F0502020204030204" pitchFamily="34" charset="0"/>
                <a:cs typeface="Times New Roman" panose="02020603050405020304" pitchFamily="18" charset="0"/>
              </a:rPr>
              <a:t>risk factors </a:t>
            </a:r>
            <a:r>
              <a:rPr lang="en-GB" sz="1600" dirty="0">
                <a:solidFill>
                  <a:schemeClr val="tx2"/>
                </a:solidFill>
              </a:rPr>
              <a:t>that may contribute to a higher prevalence of MSD-related problems among migrant workers are:</a:t>
            </a:r>
          </a:p>
        </p:txBody>
      </p:sp>
    </p:spTree>
    <p:extLst>
      <p:ext uri="{BB962C8B-B14F-4D97-AF65-F5344CB8AC3E}">
        <p14:creationId xmlns:p14="http://schemas.microsoft.com/office/powerpoint/2010/main" val="2810617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123478"/>
            <a:ext cx="8570341"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err="1" smtClean="0"/>
              <a:t>Prevalence</a:t>
            </a:r>
            <a:r>
              <a:rPr lang="es-ES" sz="2000" dirty="0" smtClean="0"/>
              <a:t> of general </a:t>
            </a:r>
            <a:r>
              <a:rPr lang="es-ES" sz="2000" dirty="0" err="1" smtClean="0"/>
              <a:t>health</a:t>
            </a:r>
            <a:r>
              <a:rPr lang="es-ES" sz="2000" dirty="0" smtClean="0"/>
              <a:t> </a:t>
            </a:r>
            <a:r>
              <a:rPr lang="es-ES" sz="2000" dirty="0" err="1" smtClean="0"/>
              <a:t>problems</a:t>
            </a:r>
            <a:r>
              <a:rPr lang="es-ES" sz="2000" dirty="0" smtClean="0"/>
              <a:t> and </a:t>
            </a:r>
            <a:r>
              <a:rPr lang="es-ES" sz="2000" dirty="0" err="1" smtClean="0"/>
              <a:t>MSDs</a:t>
            </a:r>
            <a:endParaRPr lang="es-ES" sz="2000" dirty="0" smtClean="0"/>
          </a:p>
          <a:p>
            <a:r>
              <a:rPr lang="es-ES" sz="2000" dirty="0" err="1" smtClean="0"/>
              <a:t>Migrant</a:t>
            </a:r>
            <a:r>
              <a:rPr lang="es-ES" sz="2000" dirty="0" smtClean="0"/>
              <a:t> </a:t>
            </a:r>
            <a:r>
              <a:rPr lang="es-ES" sz="2000" dirty="0" err="1"/>
              <a:t>w</a:t>
            </a:r>
            <a:r>
              <a:rPr lang="es-ES" sz="2000" dirty="0" err="1" smtClean="0"/>
              <a:t>orkers</a:t>
            </a:r>
            <a:endParaRPr lang="en-GB" sz="2000" dirty="0" smtClean="0"/>
          </a:p>
          <a:p>
            <a:endParaRPr lang="en-GB" sz="1800" dirty="0"/>
          </a:p>
        </p:txBody>
      </p:sp>
      <p:sp>
        <p:nvSpPr>
          <p:cNvPr id="4" name="Rectangle 3"/>
          <p:cNvSpPr/>
          <p:nvPr/>
        </p:nvSpPr>
        <p:spPr>
          <a:xfrm>
            <a:off x="539750" y="915176"/>
            <a:ext cx="7632700" cy="3816814"/>
          </a:xfrm>
          <a:prstGeom prst="rect">
            <a:avLst/>
          </a:prstGeom>
        </p:spPr>
        <p:txBody>
          <a:bodyPr wrap="square">
            <a:spAutoFit/>
          </a:bodyPr>
          <a:lstStyle/>
          <a:p>
            <a:pPr marR="60325" algn="just">
              <a:lnSpc>
                <a:spcPct val="107000"/>
              </a:lnSpc>
              <a:spcAft>
                <a:spcPts val="800"/>
              </a:spcAft>
            </a:pPr>
            <a:r>
              <a:rPr lang="en-GB" sz="1550" dirty="0" smtClean="0">
                <a:solidFill>
                  <a:schemeClr val="accent1"/>
                </a:solidFill>
                <a:latin typeface="Arial" panose="020B0604020202020204" pitchFamily="34" charset="0"/>
                <a:ea typeface="Calibri" panose="020F0502020204030204" pitchFamily="34" charset="0"/>
                <a:cs typeface="Arial" panose="020B0604020202020204" pitchFamily="34" charset="0"/>
              </a:rPr>
              <a:t>Migrant </a:t>
            </a:r>
            <a:r>
              <a:rPr lang="en-GB" sz="1550" dirty="0">
                <a:solidFill>
                  <a:schemeClr val="accent1"/>
                </a:solidFill>
                <a:latin typeface="Arial" panose="020B0604020202020204" pitchFamily="34" charset="0"/>
                <a:ea typeface="Calibri" panose="020F0502020204030204" pitchFamily="34" charset="0"/>
                <a:cs typeface="Arial" panose="020B0604020202020204" pitchFamily="34" charset="0"/>
              </a:rPr>
              <a:t>workers report poorer health outcomes, including infectious and metabolic cardiovascular diseases, and mental health issues, as well as more accidents at work and work-related </a:t>
            </a:r>
            <a:r>
              <a:rPr lang="en-GB" sz="1550" dirty="0" smtClean="0">
                <a:solidFill>
                  <a:schemeClr val="accent1"/>
                </a:solidFill>
                <a:latin typeface="Arial" panose="020B0604020202020204" pitchFamily="34" charset="0"/>
                <a:ea typeface="Calibri" panose="020F0502020204030204" pitchFamily="34" charset="0"/>
                <a:cs typeface="Arial" panose="020B0604020202020204" pitchFamily="34" charset="0"/>
              </a:rPr>
              <a:t>injuries </a:t>
            </a:r>
            <a:r>
              <a:rPr lang="en-US" altLang="es-ES" sz="1550" dirty="0" smtClean="0">
                <a:solidFill>
                  <a:schemeClr val="accent1"/>
                </a:solidFill>
                <a:latin typeface="Arial" panose="020B0604020202020204" pitchFamily="34" charset="0"/>
                <a:cs typeface="Arial" panose="020B0604020202020204" pitchFamily="34" charset="0"/>
                <a:sym typeface="Wingdings" pitchFamily="2" charset="2"/>
              </a:rPr>
              <a:t>(</a:t>
            </a:r>
            <a:r>
              <a:rPr lang="en-US" altLang="es-ES" sz="1550" dirty="0">
                <a:solidFill>
                  <a:schemeClr val="accent1"/>
                </a:solidFill>
                <a:latin typeface="Arial" panose="020B0604020202020204" pitchFamily="34" charset="0"/>
                <a:cs typeface="Arial" panose="020B0604020202020204" pitchFamily="34" charset="0"/>
                <a:sym typeface="Wingdings" pitchFamily="2" charset="2"/>
              </a:rPr>
              <a:t>especially lethal and severe ones</a:t>
            </a:r>
            <a:r>
              <a:rPr lang="en-US" altLang="es-ES" sz="1550" dirty="0" smtClean="0">
                <a:solidFill>
                  <a:schemeClr val="accent1"/>
                </a:solidFill>
                <a:latin typeface="Arial" panose="020B0604020202020204" pitchFamily="34" charset="0"/>
                <a:cs typeface="Arial" panose="020B0604020202020204" pitchFamily="34" charset="0"/>
                <a:sym typeface="Wingdings" pitchFamily="2" charset="2"/>
              </a:rPr>
              <a:t>)</a:t>
            </a:r>
            <a:r>
              <a:rPr lang="en-GB" sz="1550" dirty="0" smtClean="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en-GB" sz="1550" dirty="0">
                <a:solidFill>
                  <a:schemeClr val="accent1"/>
                </a:solidFill>
                <a:latin typeface="Arial" panose="020B0604020202020204" pitchFamily="34" charset="0"/>
                <a:ea typeface="Calibri" panose="020F0502020204030204" pitchFamily="34" charset="0"/>
                <a:cs typeface="Arial" panose="020B0604020202020204" pitchFamily="34" charset="0"/>
              </a:rPr>
              <a:t>A number of studies also show a higher prevalence of MSDs among migrant </a:t>
            </a:r>
            <a:r>
              <a:rPr lang="en-GB" sz="1550" dirty="0" smtClean="0">
                <a:solidFill>
                  <a:schemeClr val="accent1"/>
                </a:solidFill>
                <a:latin typeface="Arial" panose="020B0604020202020204" pitchFamily="34" charset="0"/>
                <a:ea typeface="Calibri" panose="020F0502020204030204" pitchFamily="34" charset="0"/>
                <a:cs typeface="Arial" panose="020B0604020202020204" pitchFamily="34" charset="0"/>
              </a:rPr>
              <a:t>workers.</a:t>
            </a:r>
          </a:p>
          <a:p>
            <a:pPr marR="60325" algn="just">
              <a:lnSpc>
                <a:spcPct val="107000"/>
              </a:lnSpc>
              <a:spcAft>
                <a:spcPts val="800"/>
              </a:spcAft>
            </a:pPr>
            <a:r>
              <a:rPr lang="en-GB" sz="1550"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Statistical analysis of </a:t>
            </a:r>
            <a:r>
              <a:rPr lang="en-GB" sz="1550" u="sng"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European </a:t>
            </a:r>
            <a:r>
              <a:rPr lang="en-GB" sz="1550" u="sng" dirty="0">
                <a:solidFill>
                  <a:schemeClr val="tx2"/>
                </a:solidFill>
                <a:latin typeface="Arial" panose="020B0604020202020204" pitchFamily="34" charset="0"/>
                <a:ea typeface="Calibri" panose="020F0502020204030204" pitchFamily="34" charset="0"/>
                <a:cs typeface="Times New Roman" panose="02020603050405020304" pitchFamily="18" charset="0"/>
              </a:rPr>
              <a:t>Working Conditions </a:t>
            </a:r>
            <a:r>
              <a:rPr lang="en-GB" sz="1550" u="sng"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Survey</a:t>
            </a:r>
            <a:r>
              <a:rPr lang="en-GB" sz="1550"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 data (2015) show that: </a:t>
            </a:r>
          </a:p>
          <a:p>
            <a:pPr marL="285750" marR="60325" indent="-285750" algn="just">
              <a:lnSpc>
                <a:spcPct val="107000"/>
              </a:lnSpc>
              <a:spcAft>
                <a:spcPts val="800"/>
              </a:spcAft>
              <a:buFont typeface="Wingdings" panose="05000000000000000000" pitchFamily="2" charset="2"/>
              <a:buChar char="§"/>
            </a:pPr>
            <a:r>
              <a:rPr lang="en-GB" sz="1550" dirty="0" smtClean="0">
                <a:solidFill>
                  <a:schemeClr val="accent1"/>
                </a:solidFill>
                <a:latin typeface="+mj-lt"/>
                <a:ea typeface="Calibri" panose="020F0502020204030204" pitchFamily="34" charset="0"/>
                <a:cs typeface="Times New Roman" panose="02020603050405020304" pitchFamily="18" charset="0"/>
              </a:rPr>
              <a:t>Migrant </a:t>
            </a:r>
            <a:r>
              <a:rPr lang="en-GB" sz="1550" dirty="0">
                <a:solidFill>
                  <a:schemeClr val="accent1"/>
                </a:solidFill>
                <a:latin typeface="+mj-lt"/>
                <a:ea typeface="Calibri" panose="020F0502020204030204" pitchFamily="34" charset="0"/>
                <a:cs typeface="Times New Roman" panose="02020603050405020304" pitchFamily="18" charset="0"/>
              </a:rPr>
              <a:t>workers (particularly first-generation workers) are </a:t>
            </a:r>
            <a:r>
              <a:rPr lang="en-GB" sz="1550" b="1" dirty="0">
                <a:solidFill>
                  <a:schemeClr val="accent1"/>
                </a:solidFill>
                <a:latin typeface="+mj-lt"/>
                <a:ea typeface="Calibri" panose="020F0502020204030204" pitchFamily="34" charset="0"/>
                <a:cs typeface="Times New Roman" panose="02020603050405020304" pitchFamily="18" charset="0"/>
              </a:rPr>
              <a:t>more likely to report MSDs</a:t>
            </a:r>
            <a:r>
              <a:rPr lang="en-GB" sz="1550" i="1" dirty="0">
                <a:solidFill>
                  <a:schemeClr val="accent1"/>
                </a:solidFill>
                <a:latin typeface="+mj-lt"/>
                <a:ea typeface="Calibri" panose="020F0502020204030204" pitchFamily="34" charset="0"/>
                <a:cs typeface="Times New Roman" panose="02020603050405020304" pitchFamily="18" charset="0"/>
              </a:rPr>
              <a:t> </a:t>
            </a:r>
            <a:r>
              <a:rPr lang="en-GB" sz="1550" dirty="0" smtClean="0">
                <a:solidFill>
                  <a:schemeClr val="accent1"/>
                </a:solidFill>
                <a:latin typeface="+mj-lt"/>
                <a:ea typeface="Calibri" panose="020F0502020204030204" pitchFamily="34" charset="0"/>
                <a:cs typeface="Times New Roman" panose="02020603050405020304" pitchFamily="18" charset="0"/>
              </a:rPr>
              <a:t>(backache</a:t>
            </a:r>
            <a:r>
              <a:rPr lang="en-GB" sz="1550" dirty="0">
                <a:solidFill>
                  <a:schemeClr val="accent1"/>
                </a:solidFill>
                <a:latin typeface="+mj-lt"/>
                <a:ea typeface="Calibri" panose="020F0502020204030204" pitchFamily="34" charset="0"/>
                <a:cs typeface="Times New Roman" panose="02020603050405020304" pitchFamily="18" charset="0"/>
              </a:rPr>
              <a:t>, muscular pains in shoulders, neck and/or upper limbs and muscular pains in the lower </a:t>
            </a:r>
            <a:r>
              <a:rPr lang="en-GB" sz="1550" dirty="0" smtClean="0">
                <a:solidFill>
                  <a:schemeClr val="accent1"/>
                </a:solidFill>
                <a:latin typeface="+mj-lt"/>
                <a:ea typeface="Calibri" panose="020F0502020204030204" pitchFamily="34" charset="0"/>
                <a:cs typeface="Times New Roman" panose="02020603050405020304" pitchFamily="18" charset="0"/>
              </a:rPr>
              <a:t>limbs) </a:t>
            </a:r>
            <a:r>
              <a:rPr lang="en-GB" sz="1550" b="1" dirty="0" smtClean="0">
                <a:solidFill>
                  <a:schemeClr val="accent1"/>
                </a:solidFill>
                <a:latin typeface="+mj-lt"/>
                <a:ea typeface="Calibri" panose="020F0502020204030204" pitchFamily="34" charset="0"/>
                <a:cs typeface="Times New Roman" panose="02020603050405020304" pitchFamily="18" charset="0"/>
              </a:rPr>
              <a:t>than </a:t>
            </a:r>
            <a:r>
              <a:rPr lang="en-GB" sz="1550" b="1" dirty="0">
                <a:solidFill>
                  <a:schemeClr val="accent1"/>
                </a:solidFill>
                <a:latin typeface="+mj-lt"/>
                <a:ea typeface="Calibri" panose="020F0502020204030204" pitchFamily="34" charset="0"/>
                <a:cs typeface="Times New Roman" panose="02020603050405020304" pitchFamily="18" charset="0"/>
              </a:rPr>
              <a:t>native workers</a:t>
            </a:r>
            <a:endParaRPr lang="en-GB" sz="1550" b="1" dirty="0" smtClean="0">
              <a:solidFill>
                <a:schemeClr val="accent1"/>
              </a:solidFill>
              <a:latin typeface="+mj-lt"/>
              <a:ea typeface="Calibri" panose="020F0502020204030204" pitchFamily="34" charset="0"/>
              <a:cs typeface="Times New Roman" panose="02020603050405020304" pitchFamily="18" charset="0"/>
            </a:endParaRPr>
          </a:p>
          <a:p>
            <a:pPr marL="285750" marR="60325" indent="-285750" algn="just">
              <a:lnSpc>
                <a:spcPct val="107000"/>
              </a:lnSpc>
              <a:spcAft>
                <a:spcPts val="800"/>
              </a:spcAft>
              <a:buFont typeface="Wingdings" panose="05000000000000000000" pitchFamily="2" charset="2"/>
              <a:buChar char="§"/>
            </a:pPr>
            <a:r>
              <a:rPr lang="en-GB" sz="1550" dirty="0">
                <a:solidFill>
                  <a:schemeClr val="accent1"/>
                </a:solidFill>
                <a:latin typeface="+mj-lt"/>
                <a:ea typeface="Calibri" panose="020F0502020204030204" pitchFamily="34" charset="0"/>
                <a:cs typeface="Times New Roman" panose="02020603050405020304" pitchFamily="18" charset="0"/>
              </a:rPr>
              <a:t>A</a:t>
            </a:r>
            <a:r>
              <a:rPr lang="en-GB" sz="1550" dirty="0" smtClean="0">
                <a:solidFill>
                  <a:schemeClr val="accent1"/>
                </a:solidFill>
                <a:latin typeface="+mj-lt"/>
                <a:ea typeface="Calibri" panose="020F0502020204030204" pitchFamily="34" charset="0"/>
                <a:cs typeface="Times New Roman" panose="02020603050405020304" pitchFamily="18" charset="0"/>
              </a:rPr>
              <a:t>lthough </a:t>
            </a:r>
            <a:r>
              <a:rPr lang="en-GB" sz="1550" dirty="0">
                <a:solidFill>
                  <a:schemeClr val="accent1"/>
                </a:solidFill>
                <a:latin typeface="+mj-lt"/>
                <a:ea typeface="Calibri" panose="020F0502020204030204" pitchFamily="34" charset="0"/>
                <a:cs typeface="Times New Roman" panose="02020603050405020304" pitchFamily="18" charset="0"/>
              </a:rPr>
              <a:t>many first-generation migrant workers are young people in relatively good health and therefore report a lower prevalence of </a:t>
            </a:r>
            <a:r>
              <a:rPr lang="en-GB" sz="1550" dirty="0" smtClean="0">
                <a:solidFill>
                  <a:schemeClr val="accent1"/>
                </a:solidFill>
                <a:latin typeface="+mj-lt"/>
                <a:ea typeface="Calibri" panose="020F0502020204030204" pitchFamily="34" charset="0"/>
                <a:cs typeface="Times New Roman" panose="02020603050405020304" pitchFamily="18" charset="0"/>
              </a:rPr>
              <a:t>MSDs (</a:t>
            </a:r>
            <a:r>
              <a:rPr lang="en-US" altLang="es-ES" sz="1550" dirty="0" smtClean="0">
                <a:solidFill>
                  <a:schemeClr val="accent1"/>
                </a:solidFill>
                <a:latin typeface="+mj-lt"/>
                <a:sym typeface="Wingdings" pitchFamily="2" charset="2"/>
              </a:rPr>
              <a:t>“</a:t>
            </a:r>
            <a:r>
              <a:rPr lang="en-US" altLang="es-ES" sz="1550" dirty="0">
                <a:solidFill>
                  <a:schemeClr val="accent1"/>
                </a:solidFill>
                <a:latin typeface="+mj-lt"/>
                <a:sym typeface="Wingdings" pitchFamily="2" charset="2"/>
              </a:rPr>
              <a:t>healthy migrant effect</a:t>
            </a:r>
            <a:r>
              <a:rPr lang="en-US" altLang="es-ES" sz="1550" dirty="0" smtClean="0">
                <a:solidFill>
                  <a:schemeClr val="accent1"/>
                </a:solidFill>
                <a:latin typeface="+mj-lt"/>
                <a:sym typeface="Wingdings" pitchFamily="2" charset="2"/>
              </a:rPr>
              <a:t>”)</a:t>
            </a:r>
            <a:r>
              <a:rPr lang="en-GB" sz="1550" dirty="0" smtClean="0">
                <a:solidFill>
                  <a:schemeClr val="accent1"/>
                </a:solidFill>
                <a:latin typeface="+mj-lt"/>
                <a:ea typeface="Calibri" panose="020F0502020204030204" pitchFamily="34" charset="0"/>
                <a:cs typeface="Times New Roman" panose="02020603050405020304" pitchFamily="18" charset="0"/>
              </a:rPr>
              <a:t>, </a:t>
            </a:r>
            <a:r>
              <a:rPr lang="en-GB" sz="1550" dirty="0">
                <a:solidFill>
                  <a:schemeClr val="accent1"/>
                </a:solidFill>
                <a:latin typeface="+mj-lt"/>
                <a:ea typeface="Calibri" panose="020F0502020204030204" pitchFamily="34" charset="0"/>
                <a:cs typeface="Times New Roman" panose="02020603050405020304" pitchFamily="18" charset="0"/>
              </a:rPr>
              <a:t>this tends to change rapidly over the years due to continued exposure to occupational risks –– physical risks in </a:t>
            </a:r>
            <a:r>
              <a:rPr lang="en-GB" sz="1550" dirty="0" smtClean="0">
                <a:solidFill>
                  <a:schemeClr val="accent1"/>
                </a:solidFill>
                <a:latin typeface="+mj-lt"/>
                <a:ea typeface="Calibri" panose="020F0502020204030204" pitchFamily="34" charset="0"/>
                <a:cs typeface="Times New Roman" panose="02020603050405020304" pitchFamily="18" charset="0"/>
              </a:rPr>
              <a:t>particular. </a:t>
            </a:r>
          </a:p>
          <a:p>
            <a:pPr marR="60325" algn="just">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862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7"/>
            <a:ext cx="7632699" cy="3527971"/>
          </a:xfrm>
        </p:spPr>
        <p:txBody>
          <a:bodyPr>
            <a:normAutofit fontScale="92500" lnSpcReduction="10000"/>
          </a:bodyPr>
          <a:lstStyle/>
          <a:p>
            <a:pPr marL="0" indent="0">
              <a:buNone/>
            </a:pPr>
            <a:r>
              <a:rPr lang="en-GB" sz="1600" b="0" dirty="0"/>
              <a:t>LGBTI workers appear to be disproportionately exposed to </a:t>
            </a:r>
            <a:r>
              <a:rPr lang="en-GB" sz="1600" i="1" dirty="0">
                <a:solidFill>
                  <a:schemeClr val="accent1"/>
                </a:solidFill>
              </a:rPr>
              <a:t>organisational and psychosocial risk factors</a:t>
            </a:r>
            <a:r>
              <a:rPr lang="en-GB" sz="1600" b="0" dirty="0"/>
              <a:t> in the workplace, which may be associated with a higher prevalence of MSD-related </a:t>
            </a:r>
            <a:r>
              <a:rPr lang="en-GB" sz="1600" b="0" dirty="0" smtClean="0"/>
              <a:t>issues:</a:t>
            </a:r>
          </a:p>
          <a:p>
            <a:pPr marL="0" indent="0">
              <a:buNone/>
            </a:pPr>
            <a:endParaRPr lang="en-GB" sz="1600" b="0" dirty="0" smtClean="0"/>
          </a:p>
          <a:p>
            <a:pPr algn="just">
              <a:lnSpc>
                <a:spcPct val="107000"/>
              </a:lnSpc>
              <a:spcAft>
                <a:spcPts val="600"/>
              </a:spcAft>
            </a:pP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LGBTI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workers are </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more frequently exposed to harassment, discrimination, bullying and verbal abuse</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and are more likely to work on a temporary basis, with lower pay, limited career prospects and job insecurity.</a:t>
            </a:r>
            <a:endParaRPr lang="en-GB" sz="1600" b="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LGBTI workers are </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frequently exposed to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forms of </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subtle discrimination and microaggressions</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jokes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and ridicule, stares, gossip and negative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comments) which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contribute to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feeling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unsafe and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isolation,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with negative consequences for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well-being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and </a:t>
            </a: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health</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t>
            </a:r>
            <a:endParaRPr lang="en-GB" sz="1600" b="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n-GB" sz="1600" b="0" dirty="0" smtClean="0">
                <a:solidFill>
                  <a:schemeClr val="accent1"/>
                </a:solidFill>
                <a:latin typeface="Arial" panose="020B0604020202020204" pitchFamily="34" charset="0"/>
                <a:ea typeface="Calibri" panose="020F0502020204030204" pitchFamily="34" charset="0"/>
                <a:cs typeface="Times New Roman" panose="02020603050405020304" pitchFamily="18" charset="0"/>
              </a:rPr>
              <a:t>LGTBI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workers </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are more likely to be discriminated against when searching or applying for a job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and</a:t>
            </a:r>
            <a:r>
              <a:rPr lang="en-GB" sz="1600" dirty="0">
                <a:solidFill>
                  <a:schemeClr val="accent1"/>
                </a:solidFill>
                <a:latin typeface="Arial" panose="020B0604020202020204" pitchFamily="34" charset="0"/>
                <a:ea typeface="Calibri" panose="020F0502020204030204" pitchFamily="34" charset="0"/>
                <a:cs typeface="Times New Roman" panose="02020603050405020304" pitchFamily="18" charset="0"/>
              </a:rPr>
              <a:t> to be fired</a:t>
            </a:r>
            <a:r>
              <a:rPr lang="en-GB" sz="1600" b="0" i="1" dirty="0">
                <a:solidFill>
                  <a:schemeClr val="accent1"/>
                </a:solidFill>
                <a:latin typeface="Arial" panose="020B0604020202020204" pitchFamily="34" charset="0"/>
                <a:ea typeface="Calibri" panose="020F0502020204030204" pitchFamily="34" charset="0"/>
                <a:cs typeface="Times New Roman" panose="02020603050405020304" pitchFamily="18" charset="0"/>
              </a:rPr>
              <a:t> </a:t>
            </a:r>
            <a:r>
              <a:rPr lang="en-GB" sz="1600" b="0" dirty="0">
                <a:solidFill>
                  <a:schemeClr val="accent1"/>
                </a:solidFill>
                <a:latin typeface="Arial" panose="020B0604020202020204" pitchFamily="34" charset="0"/>
                <a:ea typeface="Calibri" panose="020F0502020204030204" pitchFamily="34" charset="0"/>
                <a:cs typeface="Times New Roman" panose="02020603050405020304" pitchFamily="18" charset="0"/>
              </a:rPr>
              <a:t>because of their sexual orientation or gender identity.</a:t>
            </a:r>
            <a:endParaRPr lang="en-GB" sz="1600" b="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a:p>
            <a:endParaRPr lang="en-GB" sz="1600" b="0" dirty="0"/>
          </a:p>
        </p:txBody>
      </p:sp>
      <p:sp>
        <p:nvSpPr>
          <p:cNvPr id="4" name="Title 1"/>
          <p:cNvSpPr>
            <a:spLocks noGrp="1"/>
          </p:cNvSpPr>
          <p:nvPr>
            <p:ph type="title"/>
          </p:nvPr>
        </p:nvSpPr>
        <p:spPr>
          <a:xfrm>
            <a:off x="467544" y="0"/>
            <a:ext cx="8442477" cy="634694"/>
          </a:xfrm>
        </p:spPr>
        <p:txBody>
          <a:bodyPr/>
          <a:lstStyle/>
          <a:p>
            <a:r>
              <a:rPr lang="en-GB" sz="2000" dirty="0" smtClean="0"/>
              <a:t/>
            </a:r>
            <a:br>
              <a:rPr lang="en-GB" sz="2000" dirty="0" smtClean="0"/>
            </a:br>
            <a:r>
              <a:rPr lang="en-GB" sz="2000" dirty="0" smtClean="0"/>
              <a:t>Exposure </a:t>
            </a:r>
            <a:r>
              <a:rPr lang="en-GB" sz="2000" dirty="0"/>
              <a:t>to work-related health risk </a:t>
            </a:r>
            <a:r>
              <a:rPr lang="en-GB" sz="2000" dirty="0" smtClean="0"/>
              <a:t>factors</a:t>
            </a:r>
            <a:br>
              <a:rPr lang="en-GB" sz="2000" dirty="0" smtClean="0"/>
            </a:br>
            <a:r>
              <a:rPr lang="en-GB" sz="2000" dirty="0" smtClean="0"/>
              <a:t>LGBTI workers</a:t>
            </a:r>
            <a:r>
              <a:rPr lang="en-GB" sz="2000" dirty="0"/>
              <a:t/>
            </a:r>
            <a:br>
              <a:rPr lang="en-GB" sz="2000" dirty="0"/>
            </a:br>
            <a:endParaRPr lang="en-GB" sz="2000" dirty="0"/>
          </a:p>
        </p:txBody>
      </p:sp>
    </p:spTree>
    <p:extLst>
      <p:ext uri="{BB962C8B-B14F-4D97-AF65-F5344CB8AC3E}">
        <p14:creationId xmlns:p14="http://schemas.microsoft.com/office/powerpoint/2010/main" val="19347706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843558"/>
            <a:ext cx="7632700" cy="3528392"/>
          </a:xfrm>
        </p:spPr>
        <p:txBody>
          <a:bodyPr>
            <a:noAutofit/>
          </a:bodyPr>
          <a:lstStyle/>
          <a:p>
            <a:pPr>
              <a:spcAft>
                <a:spcPts val="600"/>
              </a:spcAft>
            </a:pPr>
            <a:r>
              <a:rPr lang="en-GB" sz="1600" b="0" dirty="0">
                <a:latin typeface="Arial" panose="020B0604020202020204" pitchFamily="34" charset="0"/>
                <a:ea typeface="Calibri" panose="020F0502020204030204" pitchFamily="34" charset="0"/>
                <a:cs typeface="Times New Roman" panose="02020603050405020304" pitchFamily="18" charset="0"/>
              </a:rPr>
              <a:t>LGBTI workers </a:t>
            </a:r>
            <a:r>
              <a:rPr lang="en-GB" sz="1600" b="0" dirty="0" smtClean="0">
                <a:latin typeface="Arial" panose="020B0604020202020204" pitchFamily="34" charset="0"/>
                <a:ea typeface="Calibri" panose="020F0502020204030204" pitchFamily="34" charset="0"/>
                <a:cs typeface="Times New Roman" panose="02020603050405020304" pitchFamily="18" charset="0"/>
              </a:rPr>
              <a:t>forced </a:t>
            </a:r>
            <a:r>
              <a:rPr lang="en-GB" sz="1600" b="0" dirty="0">
                <a:latin typeface="Arial" panose="020B0604020202020204" pitchFamily="34" charset="0"/>
                <a:ea typeface="Calibri" panose="020F0502020204030204" pitchFamily="34" charset="0"/>
                <a:cs typeface="Times New Roman" panose="02020603050405020304" pitchFamily="18" charset="0"/>
              </a:rPr>
              <a:t>to </a:t>
            </a:r>
            <a:r>
              <a:rPr lang="en-GB" sz="1600" dirty="0">
                <a:latin typeface="Arial" panose="020B0604020202020204" pitchFamily="34" charset="0"/>
                <a:ea typeface="Calibri" panose="020F0502020204030204" pitchFamily="34" charset="0"/>
                <a:cs typeface="Times New Roman" panose="02020603050405020304" pitchFamily="18" charset="0"/>
              </a:rPr>
              <a:t>conceal their sexuality or gender identity </a:t>
            </a:r>
            <a:r>
              <a:rPr lang="en-GB" sz="1600" b="0" dirty="0">
                <a:latin typeface="Arial" panose="020B0604020202020204" pitchFamily="34" charset="0"/>
                <a:ea typeface="Calibri" panose="020F0502020204030204" pitchFamily="34" charset="0"/>
                <a:cs typeface="Times New Roman" panose="02020603050405020304" pitchFamily="18" charset="0"/>
              </a:rPr>
              <a:t>at work </a:t>
            </a:r>
            <a:r>
              <a:rPr lang="en-GB" sz="1600" b="0" dirty="0" smtClean="0">
                <a:latin typeface="Arial" panose="020B0604020202020204" pitchFamily="34" charset="0"/>
                <a:ea typeface="Calibri" panose="020F0502020204030204" pitchFamily="34" charset="0"/>
                <a:cs typeface="Times New Roman" panose="02020603050405020304" pitchFamily="18" charset="0"/>
              </a:rPr>
              <a:t>to </a:t>
            </a:r>
            <a:r>
              <a:rPr lang="en-GB" sz="1600" b="0" dirty="0">
                <a:latin typeface="Arial" panose="020B0604020202020204" pitchFamily="34" charset="0"/>
                <a:ea typeface="Calibri" panose="020F0502020204030204" pitchFamily="34" charset="0"/>
                <a:cs typeface="Times New Roman" panose="02020603050405020304" pitchFamily="18" charset="0"/>
              </a:rPr>
              <a:t>feel safe and protect themselves. It is also done to access better jobs or retain the job they are in. This is an additional psychological burden for LGBTI workers that affects their health</a:t>
            </a:r>
            <a:r>
              <a:rPr lang="en-GB" sz="1600" b="0" dirty="0" smtClean="0">
                <a:latin typeface="Arial" panose="020B0604020202020204" pitchFamily="34" charset="0"/>
                <a:ea typeface="Calibri" panose="020F0502020204030204" pitchFamily="34" charset="0"/>
                <a:cs typeface="Times New Roman" panose="02020603050405020304" pitchFamily="18" charset="0"/>
              </a:rPr>
              <a:t>.</a:t>
            </a:r>
            <a:endParaRPr lang="en-GB" sz="1600" b="0"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da-DK" sz="1600" b="0" dirty="0" smtClean="0"/>
              <a:t>LGBTI workers </a:t>
            </a:r>
            <a:r>
              <a:rPr lang="da-DK" sz="1600" dirty="0" smtClean="0"/>
              <a:t>are more frequently employed </a:t>
            </a:r>
            <a:r>
              <a:rPr lang="da-DK" sz="1600" b="0" dirty="0" smtClean="0"/>
              <a:t>in sectors and occupations </a:t>
            </a:r>
            <a:r>
              <a:rPr lang="da-DK" sz="1600" dirty="0" smtClean="0"/>
              <a:t>where</a:t>
            </a:r>
            <a:r>
              <a:rPr lang="da-DK" sz="1600" b="0" dirty="0" smtClean="0"/>
              <a:t> </a:t>
            </a:r>
            <a:r>
              <a:rPr lang="da-DK" sz="1600" dirty="0" smtClean="0"/>
              <a:t>they expect to feel safer and experience less intolerance and discrimination</a:t>
            </a:r>
            <a:r>
              <a:rPr lang="da-DK" sz="1600" b="0" dirty="0" smtClean="0"/>
              <a:t>, according to so-called ‘prejudice-based segregation’. </a:t>
            </a:r>
          </a:p>
          <a:p>
            <a:pPr>
              <a:spcAft>
                <a:spcPts val="600"/>
              </a:spcAft>
            </a:pPr>
            <a:r>
              <a:rPr lang="da-DK" sz="1600" b="0" dirty="0" smtClean="0"/>
              <a:t>The </a:t>
            </a:r>
            <a:r>
              <a:rPr lang="da-DK" sz="1600" dirty="0" smtClean="0"/>
              <a:t>public sector </a:t>
            </a:r>
            <a:r>
              <a:rPr lang="da-DK" sz="1600" b="0" dirty="0" smtClean="0"/>
              <a:t>is regarded as the safest for LGBTI workers for a number of reasons, and </a:t>
            </a:r>
            <a:r>
              <a:rPr lang="da-DK" sz="1600" dirty="0" smtClean="0"/>
              <a:t>large and multinational companies </a:t>
            </a:r>
            <a:r>
              <a:rPr lang="da-DK" sz="1600" b="0" dirty="0" smtClean="0"/>
              <a:t>are increasingly active in promoting diversity, inclusion and anti-discrimination practices and are therefore more likely to attract LGBTI workers</a:t>
            </a:r>
            <a:endParaRPr lang="en-GB" sz="1600" b="0" dirty="0" smtClean="0"/>
          </a:p>
        </p:txBody>
      </p:sp>
      <p:sp>
        <p:nvSpPr>
          <p:cNvPr id="5" name="Title 1"/>
          <p:cNvSpPr txBox="1">
            <a:spLocks/>
          </p:cNvSpPr>
          <p:nvPr/>
        </p:nvSpPr>
        <p:spPr>
          <a:xfrm>
            <a:off x="539750" y="0"/>
            <a:ext cx="8442279" cy="634694"/>
          </a:xfrm>
          <a:prstGeom prst="rect">
            <a:avLst/>
          </a:prstGeom>
        </p:spPr>
        <p:txBody>
          <a:bodyPr vert="horz" lIns="91440" tIns="45720" rIns="91440" bIns="45720" rtlCol="0" anchor="ctr">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1600" dirty="0" smtClean="0"/>
          </a:p>
          <a:p>
            <a:r>
              <a:rPr lang="en-GB" sz="2000" dirty="0" smtClean="0"/>
              <a:t>Exposure to work-related health risk factors</a:t>
            </a:r>
            <a:br>
              <a:rPr lang="en-GB" sz="2000" dirty="0" smtClean="0"/>
            </a:br>
            <a:r>
              <a:rPr lang="en-GB" sz="2000" dirty="0" smtClean="0"/>
              <a:t>LGBTI workers</a:t>
            </a:r>
            <a:r>
              <a:rPr lang="en-GB" sz="1600" dirty="0" smtClean="0"/>
              <a:t/>
            </a:r>
            <a:br>
              <a:rPr lang="en-GB" sz="1600" dirty="0" smtClean="0"/>
            </a:br>
            <a:endParaRPr lang="en-GB"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3435846"/>
            <a:ext cx="4824536" cy="1209142"/>
          </a:xfrm>
          <a:prstGeom prst="rect">
            <a:avLst/>
          </a:prstGeom>
        </p:spPr>
      </p:pic>
    </p:spTree>
    <p:extLst>
      <p:ext uri="{BB962C8B-B14F-4D97-AF65-F5344CB8AC3E}">
        <p14:creationId xmlns:p14="http://schemas.microsoft.com/office/powerpoint/2010/main" val="14865956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566"/>
            <a:ext cx="7632700" cy="3456384"/>
          </a:xfrm>
        </p:spPr>
        <p:txBody>
          <a:bodyPr>
            <a:noAutofit/>
          </a:bodyPr>
          <a:lstStyle/>
          <a:p>
            <a:pPr>
              <a:spcBef>
                <a:spcPts val="600"/>
              </a:spcBef>
            </a:pPr>
            <a:r>
              <a:rPr lang="da-DK" sz="1600" b="0" dirty="0" smtClean="0"/>
              <a:t>Discrimination, </a:t>
            </a:r>
            <a:r>
              <a:rPr lang="da-DK" sz="1600" b="0" dirty="0"/>
              <a:t>prejudice or demeaning behaviour towards LGBTI workers may result in </a:t>
            </a:r>
            <a:r>
              <a:rPr lang="da-DK" sz="1600" dirty="0" smtClean="0"/>
              <a:t>stress </a:t>
            </a:r>
            <a:r>
              <a:rPr lang="da-DK" sz="1600" dirty="0"/>
              <a:t>and mental health problems </a:t>
            </a:r>
            <a:r>
              <a:rPr lang="da-DK" sz="1600" dirty="0" smtClean="0"/>
              <a:t>and </a:t>
            </a:r>
            <a:r>
              <a:rPr lang="da-DK" sz="1600" dirty="0"/>
              <a:t>also </a:t>
            </a:r>
            <a:r>
              <a:rPr lang="da-DK" sz="1600" dirty="0" smtClean="0"/>
              <a:t>in an </a:t>
            </a:r>
            <a:r>
              <a:rPr lang="da-DK" sz="1600" dirty="0"/>
              <a:t>increased </a:t>
            </a:r>
            <a:r>
              <a:rPr lang="da-DK" sz="1600" dirty="0" smtClean="0"/>
              <a:t>prevalence </a:t>
            </a:r>
            <a:r>
              <a:rPr lang="da-DK" sz="1600" dirty="0"/>
              <a:t>of physical health issues, including MSD-related problems such as back pain and lumbago</a:t>
            </a:r>
            <a:r>
              <a:rPr lang="da-DK" sz="1600" b="0" dirty="0"/>
              <a:t>, as reported by workers involved in field research activities. </a:t>
            </a:r>
            <a:endParaRPr lang="da-DK" sz="1600" b="0" dirty="0" smtClean="0"/>
          </a:p>
          <a:p>
            <a:pPr marL="189000" lvl="1" indent="-189000" algn="just" fontAlgn="base">
              <a:spcBef>
                <a:spcPts val="600"/>
              </a:spcBef>
              <a:buClr>
                <a:schemeClr val="tx2"/>
              </a:buClr>
              <a:buFont typeface="Wingdings" pitchFamily="2" charset="2"/>
              <a:buChar char="§"/>
            </a:pPr>
            <a:r>
              <a:rPr lang="en-US" altLang="es-ES" sz="1600" dirty="0">
                <a:solidFill>
                  <a:schemeClr val="accent1"/>
                </a:solidFill>
                <a:sym typeface="Wingdings" pitchFamily="2" charset="2"/>
              </a:rPr>
              <a:t>Health problems experienced by LGBTI workers include both physical and mental health problems:</a:t>
            </a:r>
          </a:p>
          <a:p>
            <a:pPr lvl="2" algn="just" fontAlgn="base">
              <a:spcBef>
                <a:spcPts val="600"/>
              </a:spcBef>
              <a:buFont typeface="Arial" panose="020B0604020202020204" pitchFamily="34" charset="0"/>
              <a:buChar char="•"/>
            </a:pPr>
            <a:r>
              <a:rPr lang="en-US" altLang="es-ES" sz="1600" dirty="0" smtClean="0">
                <a:sym typeface="Wingdings" pitchFamily="2" charset="2"/>
              </a:rPr>
              <a:t> Higher </a:t>
            </a:r>
            <a:r>
              <a:rPr lang="en-US" altLang="es-ES" sz="1600" dirty="0">
                <a:sym typeface="Wingdings" pitchFamily="2" charset="2"/>
              </a:rPr>
              <a:t>risk of poor mental health and poorer levels of well-being.</a:t>
            </a:r>
          </a:p>
          <a:p>
            <a:pPr lvl="2" algn="just" fontAlgn="base">
              <a:spcBef>
                <a:spcPts val="600"/>
              </a:spcBef>
              <a:buFont typeface="Arial" panose="020B0604020202020204" pitchFamily="34" charset="0"/>
              <a:buChar char="•"/>
            </a:pPr>
            <a:r>
              <a:rPr lang="en-US" altLang="es-ES" sz="1600" dirty="0" smtClean="0">
                <a:sym typeface="Wingdings" pitchFamily="2" charset="2"/>
              </a:rPr>
              <a:t> Several </a:t>
            </a:r>
            <a:r>
              <a:rPr lang="en-US" altLang="es-ES" sz="1600" dirty="0">
                <a:sym typeface="Wingdings" pitchFamily="2" charset="2"/>
              </a:rPr>
              <a:t>studies also confirm worse physical health, including MSDs (amongst others</a:t>
            </a:r>
            <a:r>
              <a:rPr lang="en-US" altLang="es-ES" sz="1600" dirty="0" smtClean="0">
                <a:sym typeface="Wingdings" pitchFamily="2" charset="2"/>
              </a:rPr>
              <a:t>).</a:t>
            </a:r>
          </a:p>
          <a:p>
            <a:pPr marL="189000" lvl="1" indent="-189000" algn="just" fontAlgn="base">
              <a:spcBef>
                <a:spcPts val="600"/>
              </a:spcBef>
              <a:buClr>
                <a:schemeClr val="tx2"/>
              </a:buClr>
              <a:buFont typeface="Wingdings" pitchFamily="2" charset="2"/>
              <a:buChar char="§"/>
            </a:pPr>
            <a:r>
              <a:rPr lang="en-US" altLang="es-ES" sz="1600" dirty="0">
                <a:solidFill>
                  <a:schemeClr val="tx2"/>
                </a:solidFill>
                <a:sym typeface="Wingdings" pitchFamily="2" charset="2"/>
              </a:rPr>
              <a:t>Differences amongst subgroups:</a:t>
            </a:r>
          </a:p>
          <a:p>
            <a:pPr lvl="2" algn="just" fontAlgn="base">
              <a:spcBef>
                <a:spcPts val="600"/>
              </a:spcBef>
              <a:buFont typeface="Arial" panose="020B0604020202020204" pitchFamily="34" charset="0"/>
              <a:buChar char="•"/>
            </a:pPr>
            <a:r>
              <a:rPr lang="en-US" altLang="es-ES" sz="1600" dirty="0" smtClean="0">
                <a:sym typeface="Wingdings" pitchFamily="2" charset="2"/>
              </a:rPr>
              <a:t> Bisexual </a:t>
            </a:r>
            <a:r>
              <a:rPr lang="en-US" altLang="es-ES" sz="1600" dirty="0">
                <a:sym typeface="Wingdings" pitchFamily="2" charset="2"/>
              </a:rPr>
              <a:t>women workers and transgender and intersex </a:t>
            </a:r>
            <a:r>
              <a:rPr lang="en-US" altLang="es-ES" sz="1600" dirty="0" smtClean="0">
                <a:sym typeface="Wingdings" pitchFamily="2" charset="2"/>
              </a:rPr>
              <a:t>individuals </a:t>
            </a:r>
            <a:r>
              <a:rPr lang="en-US" altLang="es-ES" sz="1600" dirty="0">
                <a:sym typeface="Wingdings" pitchFamily="2" charset="2"/>
              </a:rPr>
              <a:t>present a poorer health status.</a:t>
            </a:r>
          </a:p>
          <a:p>
            <a:pPr lvl="1" algn="just" fontAlgn="base">
              <a:spcBef>
                <a:spcPts val="600"/>
              </a:spcBef>
            </a:pPr>
            <a:endParaRPr lang="en-US" altLang="es-ES" sz="1600" dirty="0">
              <a:solidFill>
                <a:schemeClr val="accent1"/>
              </a:solidFill>
              <a:sym typeface="Wingdings" pitchFamily="2" charset="2"/>
            </a:endParaRPr>
          </a:p>
          <a:p>
            <a:endParaRPr lang="en-GB" sz="1600" b="0" dirty="0"/>
          </a:p>
          <a:p>
            <a:endParaRPr lang="en-GB" sz="1600" b="0" dirty="0"/>
          </a:p>
        </p:txBody>
      </p:sp>
      <p:sp>
        <p:nvSpPr>
          <p:cNvPr id="4" name="Title 1"/>
          <p:cNvSpPr>
            <a:spLocks noGrp="1"/>
          </p:cNvSpPr>
          <p:nvPr>
            <p:ph type="title"/>
          </p:nvPr>
        </p:nvSpPr>
        <p:spPr>
          <a:xfrm>
            <a:off x="467544" y="0"/>
            <a:ext cx="8442477" cy="634694"/>
          </a:xfrm>
        </p:spPr>
        <p:txBody>
          <a:bodyPr/>
          <a:lstStyle/>
          <a:p>
            <a:r>
              <a:rPr lang="en-GB" sz="2000" dirty="0" smtClean="0"/>
              <a:t/>
            </a:r>
            <a:br>
              <a:rPr lang="en-GB" sz="2000" dirty="0" smtClean="0"/>
            </a:br>
            <a:r>
              <a:rPr lang="es-ES" sz="2000" dirty="0" err="1" smtClean="0"/>
              <a:t>Prevalence</a:t>
            </a:r>
            <a:r>
              <a:rPr lang="es-ES" sz="2000" dirty="0" smtClean="0"/>
              <a:t> </a:t>
            </a:r>
            <a:r>
              <a:rPr lang="es-ES" sz="2000" dirty="0"/>
              <a:t>of general </a:t>
            </a:r>
            <a:r>
              <a:rPr lang="es-ES" sz="2000" dirty="0" err="1"/>
              <a:t>health</a:t>
            </a:r>
            <a:r>
              <a:rPr lang="es-ES" sz="2000" dirty="0"/>
              <a:t> </a:t>
            </a:r>
            <a:r>
              <a:rPr lang="es-ES" sz="2000" dirty="0" err="1"/>
              <a:t>problems</a:t>
            </a:r>
            <a:r>
              <a:rPr lang="es-ES" sz="2000" dirty="0"/>
              <a:t> and </a:t>
            </a:r>
            <a:r>
              <a:rPr lang="es-ES" sz="2000" dirty="0" err="1" smtClean="0"/>
              <a:t>MSDs</a:t>
            </a:r>
            <a:r>
              <a:rPr lang="en-GB" sz="2000" dirty="0"/>
              <a:t/>
            </a:r>
            <a:br>
              <a:rPr lang="en-GB" sz="2000" dirty="0"/>
            </a:br>
            <a:r>
              <a:rPr lang="en-GB" sz="2000" dirty="0" smtClean="0"/>
              <a:t>LGBTI workers</a:t>
            </a:r>
            <a:r>
              <a:rPr lang="en-GB" sz="2000" dirty="0"/>
              <a:t/>
            </a:r>
            <a:br>
              <a:rPr lang="en-GB" sz="2000" dirty="0"/>
            </a:br>
            <a:endParaRPr lang="en-GB" sz="2000" dirty="0"/>
          </a:p>
        </p:txBody>
      </p:sp>
    </p:spTree>
    <p:extLst>
      <p:ext uri="{BB962C8B-B14F-4D97-AF65-F5344CB8AC3E}">
        <p14:creationId xmlns:p14="http://schemas.microsoft.com/office/powerpoint/2010/main" val="4093796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9154" y="1012688"/>
            <a:ext cx="7623296" cy="3287254"/>
          </a:xfrm>
        </p:spPr>
        <p:txBody>
          <a:bodyPr lIns="0" tIns="0" rIns="0" bIns="0">
            <a:noAutofit/>
          </a:bodyPr>
          <a:lstStyle/>
          <a:p>
            <a:pPr marL="189000" lvl="1" indent="-189000" algn="just">
              <a:spcBef>
                <a:spcPts val="450"/>
              </a:spcBef>
              <a:buClr>
                <a:schemeClr val="tx2"/>
              </a:buClr>
              <a:buFont typeface="Wingdings" pitchFamily="2" charset="2"/>
              <a:buChar char="§"/>
            </a:pPr>
            <a:r>
              <a:rPr lang="en-US" sz="1600" dirty="0">
                <a:solidFill>
                  <a:schemeClr val="tx2"/>
                </a:solidFill>
              </a:rPr>
              <a:t>Nine case examples of policies and company practices </a:t>
            </a:r>
            <a:r>
              <a:rPr lang="en-US" sz="1600" dirty="0" smtClean="0">
                <a:solidFill>
                  <a:schemeClr val="tx2"/>
                </a:solidFill>
              </a:rPr>
              <a:t>identified and presented</a:t>
            </a:r>
            <a:endParaRPr lang="en-US" sz="1600" dirty="0">
              <a:solidFill>
                <a:schemeClr val="tx2"/>
              </a:solidFill>
            </a:endParaRPr>
          </a:p>
          <a:p>
            <a:pPr marL="189000" lvl="1" indent="-189000" algn="just">
              <a:spcBef>
                <a:spcPts val="450"/>
              </a:spcBef>
              <a:buClr>
                <a:schemeClr val="tx2"/>
              </a:buClr>
              <a:buFont typeface="Wingdings" pitchFamily="2" charset="2"/>
              <a:buChar char="§"/>
            </a:pPr>
            <a:r>
              <a:rPr lang="en-US" sz="1600" dirty="0">
                <a:solidFill>
                  <a:schemeClr val="tx2"/>
                </a:solidFill>
              </a:rPr>
              <a:t>Policies and practices aimed at improving the working environment and reducing OSH risks – in particular MSDs-related physical and psychosocial or </a:t>
            </a:r>
            <a:r>
              <a:rPr lang="en-US" sz="1600" dirty="0" err="1">
                <a:solidFill>
                  <a:schemeClr val="tx2"/>
                </a:solidFill>
              </a:rPr>
              <a:t>organisational</a:t>
            </a:r>
            <a:r>
              <a:rPr lang="en-US" sz="1600" dirty="0">
                <a:solidFill>
                  <a:schemeClr val="tx2"/>
                </a:solidFill>
              </a:rPr>
              <a:t> risks targeting the three groups of workers under </a:t>
            </a:r>
            <a:r>
              <a:rPr lang="en-US" sz="1600" dirty="0" smtClean="0">
                <a:solidFill>
                  <a:schemeClr val="tx2"/>
                </a:solidFill>
              </a:rPr>
              <a:t>investigation.</a:t>
            </a:r>
            <a:endParaRPr lang="en-US" sz="1600" dirty="0">
              <a:solidFill>
                <a:schemeClr val="tx2"/>
              </a:solidFill>
            </a:endParaRPr>
          </a:p>
          <a:p>
            <a:pPr marL="189000" lvl="1" indent="-189000" algn="just">
              <a:spcBef>
                <a:spcPts val="450"/>
              </a:spcBef>
              <a:buClr>
                <a:schemeClr val="tx2"/>
              </a:buClr>
              <a:buFont typeface="Wingdings" pitchFamily="2" charset="2"/>
              <a:buChar char="§"/>
            </a:pPr>
            <a:r>
              <a:rPr lang="en-US" sz="1600" dirty="0">
                <a:solidFill>
                  <a:schemeClr val="tx2"/>
                </a:solidFill>
              </a:rPr>
              <a:t>Mix of EU-level, </a:t>
            </a:r>
            <a:r>
              <a:rPr lang="en-US" sz="1600" dirty="0" smtClean="0">
                <a:solidFill>
                  <a:schemeClr val="tx2"/>
                </a:solidFill>
              </a:rPr>
              <a:t>national </a:t>
            </a:r>
            <a:r>
              <a:rPr lang="en-US" sz="1600" dirty="0">
                <a:solidFill>
                  <a:schemeClr val="tx2"/>
                </a:solidFill>
              </a:rPr>
              <a:t>or regional initiatives carried out by public authorities, private and not-for-profit organisations. </a:t>
            </a:r>
          </a:p>
          <a:p>
            <a:pPr marL="189000" lvl="1" indent="-189000">
              <a:spcBef>
                <a:spcPts val="450"/>
              </a:spcBef>
              <a:buClr>
                <a:schemeClr val="tx2"/>
              </a:buClr>
              <a:buFont typeface="Wingdings" pitchFamily="2" charset="2"/>
              <a:buChar char="§"/>
            </a:pPr>
            <a:r>
              <a:rPr lang="en-US" sz="1600" dirty="0">
                <a:solidFill>
                  <a:schemeClr val="tx2"/>
                </a:solidFill>
              </a:rPr>
              <a:t>Interventions </a:t>
            </a:r>
            <a:r>
              <a:rPr lang="en-US" sz="1600" dirty="0" smtClean="0">
                <a:solidFill>
                  <a:schemeClr val="tx2"/>
                </a:solidFill>
              </a:rPr>
              <a:t>include: </a:t>
            </a:r>
            <a:r>
              <a:rPr lang="en-US" sz="1600" dirty="0">
                <a:solidFill>
                  <a:schemeClr val="tx2"/>
                </a:solidFill>
              </a:rPr>
              <a:t>risk assessment/prevention tools, awareness raising activities, training, consultancy and guidance, research activities or specific </a:t>
            </a:r>
            <a:r>
              <a:rPr lang="en-US" sz="1600" dirty="0" err="1">
                <a:solidFill>
                  <a:schemeClr val="tx2"/>
                </a:solidFill>
              </a:rPr>
              <a:t>labour</a:t>
            </a:r>
            <a:r>
              <a:rPr lang="en-US" sz="1600" dirty="0">
                <a:solidFill>
                  <a:schemeClr val="tx2"/>
                </a:solidFill>
              </a:rPr>
              <a:t> </a:t>
            </a:r>
            <a:r>
              <a:rPr lang="en-US" sz="1600" dirty="0" smtClean="0">
                <a:solidFill>
                  <a:schemeClr val="tx2"/>
                </a:solidFill>
              </a:rPr>
              <a:t>inspection activities.</a:t>
            </a:r>
            <a:r>
              <a:rPr lang="en-US" sz="1600" b="0" dirty="0" smtClean="0"/>
              <a:t/>
            </a:r>
            <a:br>
              <a:rPr lang="en-US" sz="1600" b="0" dirty="0" smtClean="0"/>
            </a:br>
            <a:r>
              <a:rPr lang="en-US" sz="1600" b="0" dirty="0" smtClean="0"/>
              <a:t/>
            </a:r>
            <a:br>
              <a:rPr lang="en-US" sz="1600" b="0" dirty="0" smtClean="0"/>
            </a:br>
            <a:endParaRPr lang="en-GB" altLang="en-US" sz="1600" b="0" dirty="0" smtClean="0"/>
          </a:p>
          <a:p>
            <a:pPr marL="0" indent="0">
              <a:buNone/>
            </a:pPr>
            <a:endParaRPr lang="en-US" sz="1600" b="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846003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dirty="0" smtClean="0">
                <a:solidFill>
                  <a:srgbClr val="003399"/>
                </a:solidFill>
              </a:rPr>
              <a:t>Examples of practice and policy initiatives</a:t>
            </a:r>
            <a:endParaRPr lang="en-GB" sz="24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259" y="3473430"/>
            <a:ext cx="4447085" cy="1114544"/>
          </a:xfrm>
          <a:prstGeom prst="rect">
            <a:avLst/>
          </a:prstGeom>
        </p:spPr>
      </p:pic>
    </p:spTree>
    <p:extLst>
      <p:ext uri="{BB962C8B-B14F-4D97-AF65-F5344CB8AC3E}">
        <p14:creationId xmlns:p14="http://schemas.microsoft.com/office/powerpoint/2010/main" val="2923697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407496837"/>
              </p:ext>
            </p:extLst>
          </p:nvPr>
        </p:nvGraphicFramePr>
        <p:xfrm>
          <a:off x="569486" y="1059582"/>
          <a:ext cx="7602964" cy="3234006"/>
        </p:xfrm>
        <a:graphic>
          <a:graphicData uri="http://schemas.openxmlformats.org/drawingml/2006/table">
            <a:tbl>
              <a:tblPr firstRow="1" firstCol="1" bandRow="1">
                <a:tableStyleId>{5C22544A-7EE6-4342-B048-85BDC9FD1C3A}</a:tableStyleId>
              </a:tblPr>
              <a:tblGrid>
                <a:gridCol w="1178460">
                  <a:extLst>
                    <a:ext uri="{9D8B030D-6E8A-4147-A177-3AD203B41FA5}">
                      <a16:colId xmlns:a16="http://schemas.microsoft.com/office/drawing/2014/main" val="3805429375"/>
                    </a:ext>
                  </a:extLst>
                </a:gridCol>
                <a:gridCol w="591193">
                  <a:extLst>
                    <a:ext uri="{9D8B030D-6E8A-4147-A177-3AD203B41FA5}">
                      <a16:colId xmlns:a16="http://schemas.microsoft.com/office/drawing/2014/main" val="3444078073"/>
                    </a:ext>
                  </a:extLst>
                </a:gridCol>
                <a:gridCol w="753013">
                  <a:extLst>
                    <a:ext uri="{9D8B030D-6E8A-4147-A177-3AD203B41FA5}">
                      <a16:colId xmlns:a16="http://schemas.microsoft.com/office/drawing/2014/main" val="2493499778"/>
                    </a:ext>
                  </a:extLst>
                </a:gridCol>
                <a:gridCol w="1269693">
                  <a:extLst>
                    <a:ext uri="{9D8B030D-6E8A-4147-A177-3AD203B41FA5}">
                      <a16:colId xmlns:a16="http://schemas.microsoft.com/office/drawing/2014/main" val="3636234751"/>
                    </a:ext>
                  </a:extLst>
                </a:gridCol>
                <a:gridCol w="597592">
                  <a:extLst>
                    <a:ext uri="{9D8B030D-6E8A-4147-A177-3AD203B41FA5}">
                      <a16:colId xmlns:a16="http://schemas.microsoft.com/office/drawing/2014/main" val="1492031146"/>
                    </a:ext>
                  </a:extLst>
                </a:gridCol>
                <a:gridCol w="3213013">
                  <a:extLst>
                    <a:ext uri="{9D8B030D-6E8A-4147-A177-3AD203B41FA5}">
                      <a16:colId xmlns:a16="http://schemas.microsoft.com/office/drawing/2014/main" val="3133363192"/>
                    </a:ext>
                  </a:extLst>
                </a:gridCol>
              </a:tblGrid>
              <a:tr h="352049">
                <a:tc>
                  <a:txBody>
                    <a:bodyPr/>
                    <a:lstStyle/>
                    <a:p>
                      <a:pPr marL="68580" algn="ctr">
                        <a:lnSpc>
                          <a:spcPts val="1200"/>
                        </a:lnSpc>
                        <a:spcBef>
                          <a:spcPts val="600"/>
                        </a:spcBef>
                        <a:spcAft>
                          <a:spcPts val="600"/>
                        </a:spcAft>
                      </a:pPr>
                      <a:r>
                        <a:rPr lang="en-GB" sz="700" dirty="0">
                          <a:effectLst/>
                        </a:rPr>
                        <a:t>Name</a:t>
                      </a:r>
                      <a:endParaRPr lang="en-GB" sz="9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ts val="1200"/>
                        </a:lnSpc>
                        <a:spcBef>
                          <a:spcPts val="600"/>
                        </a:spcBef>
                        <a:spcAft>
                          <a:spcPts val="600"/>
                        </a:spcAft>
                      </a:pPr>
                      <a:r>
                        <a:rPr lang="en-GB" sz="700">
                          <a:effectLst/>
                        </a:rPr>
                        <a:t>Country</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ts val="1200"/>
                        </a:lnSpc>
                        <a:spcBef>
                          <a:spcPts val="600"/>
                        </a:spcBef>
                        <a:spcAft>
                          <a:spcPts val="600"/>
                        </a:spcAft>
                      </a:pPr>
                      <a:r>
                        <a:rPr lang="en-GB" sz="700">
                          <a:effectLst/>
                        </a:rPr>
                        <a:t>Group</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ts val="1200"/>
                        </a:lnSpc>
                        <a:spcBef>
                          <a:spcPts val="600"/>
                        </a:spcBef>
                        <a:spcAft>
                          <a:spcPts val="600"/>
                        </a:spcAft>
                      </a:pPr>
                      <a:r>
                        <a:rPr lang="en-GB" sz="700">
                          <a:effectLst/>
                        </a:rPr>
                        <a:t>Type of intervention</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ts val="1200"/>
                        </a:lnSpc>
                        <a:spcBef>
                          <a:spcPts val="600"/>
                        </a:spcBef>
                        <a:spcAft>
                          <a:spcPts val="600"/>
                        </a:spcAft>
                      </a:pPr>
                      <a:r>
                        <a:rPr lang="en-GB" sz="700">
                          <a:effectLst/>
                        </a:rPr>
                        <a:t>Responsible body</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ts val="1200"/>
                        </a:lnSpc>
                        <a:spcBef>
                          <a:spcPts val="600"/>
                        </a:spcBef>
                        <a:spcAft>
                          <a:spcPts val="600"/>
                        </a:spcAft>
                      </a:pPr>
                      <a:r>
                        <a:rPr lang="en-GB" sz="700">
                          <a:effectLst/>
                        </a:rPr>
                        <a:t>Objectives/goals </a:t>
                      </a:r>
                      <a:endParaRPr lang="en-GB" sz="9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extLst>
                  <a:ext uri="{0D108BD9-81ED-4DB2-BD59-A6C34878D82A}">
                    <a16:rowId xmlns:a16="http://schemas.microsoft.com/office/drawing/2014/main" val="4087080459"/>
                  </a:ext>
                </a:extLst>
              </a:tr>
              <a:tr h="533696">
                <a:tc>
                  <a:txBody>
                    <a:bodyPr/>
                    <a:lstStyle/>
                    <a:p>
                      <a:pPr marL="68580" algn="l">
                        <a:lnSpc>
                          <a:spcPct val="107000"/>
                        </a:lnSpc>
                        <a:spcBef>
                          <a:spcPts val="600"/>
                        </a:spcBef>
                        <a:spcAft>
                          <a:spcPts val="600"/>
                        </a:spcAft>
                      </a:pPr>
                      <a:r>
                        <a:rPr lang="en-GB" sz="700" dirty="0">
                          <a:effectLst/>
                        </a:rPr>
                        <a:t>National Strategy for the Work Environment</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DK</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All </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Policy Strategy, Law Enforcement, labour inspections, Information and guidance, Research </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Public authority</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Ensure a safe, secure and healthy work environment in Denmark, so more workers may have access to a good and long working life. The three main priority areas of intervention are: psychosocial work environment; musculoskeletal overload; serious work accidents</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extLst>
                  <a:ext uri="{0D108BD9-81ED-4DB2-BD59-A6C34878D82A}">
                    <a16:rowId xmlns:a16="http://schemas.microsoft.com/office/drawing/2014/main" val="317514001"/>
                  </a:ext>
                </a:extLst>
              </a:tr>
              <a:tr h="533696">
                <a:tc>
                  <a:txBody>
                    <a:bodyPr/>
                    <a:lstStyle/>
                    <a:p>
                      <a:pPr marL="68580" algn="l">
                        <a:lnSpc>
                          <a:spcPct val="107000"/>
                        </a:lnSpc>
                        <a:spcBef>
                          <a:spcPts val="600"/>
                        </a:spcBef>
                        <a:spcAft>
                          <a:spcPts val="600"/>
                        </a:spcAft>
                      </a:pPr>
                      <a:r>
                        <a:rPr lang="en-GB" sz="700" dirty="0">
                          <a:effectLst/>
                        </a:rPr>
                        <a:t>Airbus Diversity and Inclusion policy</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EU</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Women and LGBTI workers</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Involvement of workers, training, awareness raising, conciliation and telework opportunities </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Private company</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Managing diversity, enforcing equal opportunities and preventing discrimination within the company</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extLst>
                  <a:ext uri="{0D108BD9-81ED-4DB2-BD59-A6C34878D82A}">
                    <a16:rowId xmlns:a16="http://schemas.microsoft.com/office/drawing/2014/main" val="2528965725"/>
                  </a:ext>
                </a:extLst>
              </a:tr>
              <a:tr h="960652">
                <a:tc>
                  <a:txBody>
                    <a:bodyPr/>
                    <a:lstStyle/>
                    <a:p>
                      <a:pPr marL="68580" algn="l">
                        <a:lnSpc>
                          <a:spcPct val="107000"/>
                        </a:lnSpc>
                        <a:spcBef>
                          <a:spcPts val="600"/>
                        </a:spcBef>
                        <a:spcAft>
                          <a:spcPts val="600"/>
                        </a:spcAft>
                      </a:pPr>
                      <a:r>
                        <a:rPr lang="en-GB" sz="700" dirty="0">
                          <a:effectLst/>
                        </a:rPr>
                        <a:t>Shared Concerns and Joint Recommendations on Migrant Domestic and Care Work</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EU</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Migrant workers</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Awareness raising</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Different stakeholders including trade unions and NGOs</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Raising awareness on and preventing poor working conditions, discrimination and limited access to social protection of migrant workers (both non-EU and EU mobile citizens) who work in domestic and care jobs</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extLst>
                  <a:ext uri="{0D108BD9-81ED-4DB2-BD59-A6C34878D82A}">
                    <a16:rowId xmlns:a16="http://schemas.microsoft.com/office/drawing/2014/main" val="751261000"/>
                  </a:ext>
                </a:extLst>
              </a:tr>
              <a:tr h="853913">
                <a:tc>
                  <a:txBody>
                    <a:bodyPr/>
                    <a:lstStyle/>
                    <a:p>
                      <a:pPr marL="68580" algn="l">
                        <a:lnSpc>
                          <a:spcPct val="107000"/>
                        </a:lnSpc>
                        <a:spcBef>
                          <a:spcPts val="600"/>
                        </a:spcBef>
                        <a:spcAft>
                          <a:spcPts val="600"/>
                        </a:spcAft>
                      </a:pPr>
                      <a:r>
                        <a:rPr lang="en-GB" sz="700" dirty="0">
                          <a:effectLst/>
                        </a:rPr>
                        <a:t>Risk assessment toolkit for third-country nationals</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IT</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Migrant workers</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Risk assessment/prevention toolkit</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a:effectLst/>
                        </a:rPr>
                        <a:t>Public authority in collaboration with social partners</a:t>
                      </a:r>
                      <a:endParaRPr lang="en-GB" sz="100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tc>
                  <a:txBody>
                    <a:bodyPr/>
                    <a:lstStyle/>
                    <a:p>
                      <a:pPr marL="68580" algn="ctr">
                        <a:lnSpc>
                          <a:spcPct val="107000"/>
                        </a:lnSpc>
                        <a:spcBef>
                          <a:spcPts val="600"/>
                        </a:spcBef>
                        <a:spcAft>
                          <a:spcPts val="600"/>
                        </a:spcAft>
                      </a:pPr>
                      <a:r>
                        <a:rPr lang="en-GB" sz="700" dirty="0">
                          <a:effectLst/>
                        </a:rPr>
                        <a:t>Developing a suitable and comprehensive toolkit to allow employers to comply with OSH legal requirements and risks assessment for non-EU workers, and to promote specific OSH-related activities addressed to them</a:t>
                      </a:r>
                      <a:endParaRPr lang="en-GB" sz="1000" dirty="0">
                        <a:effectLst/>
                        <a:latin typeface="Calibri" panose="020F0502020204030204" pitchFamily="34" charset="0"/>
                        <a:ea typeface="Calibri" panose="020F0502020204030204" pitchFamily="34" charset="0"/>
                        <a:cs typeface="Arial" panose="020B0604020202020204" pitchFamily="34" charset="0"/>
                      </a:endParaRPr>
                    </a:p>
                  </a:txBody>
                  <a:tcPr marL="52808" marR="52808" marT="0" marB="0" anchor="ctr"/>
                </a:tc>
                <a:extLst>
                  <a:ext uri="{0D108BD9-81ED-4DB2-BD59-A6C34878D82A}">
                    <a16:rowId xmlns:a16="http://schemas.microsoft.com/office/drawing/2014/main" val="1597487541"/>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50" y="135000"/>
            <a:ext cx="7632700"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000" dirty="0" smtClean="0">
                <a:solidFill>
                  <a:srgbClr val="003399"/>
                </a:solidFill>
              </a:rPr>
              <a:t>Main findings: Analysis of practice and policy initiatives </a:t>
            </a:r>
            <a:endParaRPr lang="en-GB" sz="2000" dirty="0"/>
          </a:p>
        </p:txBody>
      </p:sp>
    </p:spTree>
    <p:extLst>
      <p:ext uri="{BB962C8B-B14F-4D97-AF65-F5344CB8AC3E}">
        <p14:creationId xmlns:p14="http://schemas.microsoft.com/office/powerpoint/2010/main" val="1984841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half" idx="1"/>
            <p:extLst>
              <p:ext uri="{D42A27DB-BD31-4B8C-83A1-F6EECF244321}">
                <p14:modId xmlns:p14="http://schemas.microsoft.com/office/powerpoint/2010/main" val="922008371"/>
              </p:ext>
            </p:extLst>
          </p:nvPr>
        </p:nvGraphicFramePr>
        <p:xfrm>
          <a:off x="538475" y="982677"/>
          <a:ext cx="7633976" cy="3389273"/>
        </p:xfrm>
        <a:graphic>
          <a:graphicData uri="http://schemas.openxmlformats.org/drawingml/2006/table">
            <a:tbl>
              <a:tblPr firstRow="1" firstCol="1" bandRow="1">
                <a:tableStyleId>{5C22544A-7EE6-4342-B048-85BDC9FD1C3A}</a:tableStyleId>
              </a:tblPr>
              <a:tblGrid>
                <a:gridCol w="1183267">
                  <a:extLst>
                    <a:ext uri="{9D8B030D-6E8A-4147-A177-3AD203B41FA5}">
                      <a16:colId xmlns:a16="http://schemas.microsoft.com/office/drawing/2014/main" val="4090675827"/>
                    </a:ext>
                  </a:extLst>
                </a:gridCol>
                <a:gridCol w="628186">
                  <a:extLst>
                    <a:ext uri="{9D8B030D-6E8A-4147-A177-3AD203B41FA5}">
                      <a16:colId xmlns:a16="http://schemas.microsoft.com/office/drawing/2014/main" val="635767433"/>
                    </a:ext>
                  </a:extLst>
                </a:gridCol>
                <a:gridCol w="721503">
                  <a:extLst>
                    <a:ext uri="{9D8B030D-6E8A-4147-A177-3AD203B41FA5}">
                      <a16:colId xmlns:a16="http://schemas.microsoft.com/office/drawing/2014/main" val="452593527"/>
                    </a:ext>
                  </a:extLst>
                </a:gridCol>
                <a:gridCol w="1274874">
                  <a:extLst>
                    <a:ext uri="{9D8B030D-6E8A-4147-A177-3AD203B41FA5}">
                      <a16:colId xmlns:a16="http://schemas.microsoft.com/office/drawing/2014/main" val="1263881656"/>
                    </a:ext>
                  </a:extLst>
                </a:gridCol>
                <a:gridCol w="600029">
                  <a:extLst>
                    <a:ext uri="{9D8B030D-6E8A-4147-A177-3AD203B41FA5}">
                      <a16:colId xmlns:a16="http://schemas.microsoft.com/office/drawing/2014/main" val="2910607847"/>
                    </a:ext>
                  </a:extLst>
                </a:gridCol>
                <a:gridCol w="3226117">
                  <a:extLst>
                    <a:ext uri="{9D8B030D-6E8A-4147-A177-3AD203B41FA5}">
                      <a16:colId xmlns:a16="http://schemas.microsoft.com/office/drawing/2014/main" val="1161574099"/>
                    </a:ext>
                  </a:extLst>
                </a:gridCol>
              </a:tblGrid>
              <a:tr h="510214">
                <a:tc>
                  <a:txBody>
                    <a:bodyPr/>
                    <a:lstStyle/>
                    <a:p>
                      <a:pPr marL="68580" algn="ctr">
                        <a:lnSpc>
                          <a:spcPts val="1200"/>
                        </a:lnSpc>
                        <a:spcBef>
                          <a:spcPts val="600"/>
                        </a:spcBef>
                        <a:spcAft>
                          <a:spcPts val="600"/>
                        </a:spcAft>
                      </a:pPr>
                      <a:r>
                        <a:rPr lang="en-GB" sz="800" dirty="0">
                          <a:effectLst/>
                        </a:rPr>
                        <a:t>Name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ts val="1200"/>
                        </a:lnSpc>
                        <a:spcBef>
                          <a:spcPts val="600"/>
                        </a:spcBef>
                        <a:spcAft>
                          <a:spcPts val="600"/>
                        </a:spcAft>
                      </a:pPr>
                      <a:r>
                        <a:rPr lang="en-GB" sz="800">
                          <a:effectLst/>
                        </a:rPr>
                        <a:t>Country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ts val="1200"/>
                        </a:lnSpc>
                        <a:spcBef>
                          <a:spcPts val="600"/>
                        </a:spcBef>
                        <a:spcAft>
                          <a:spcPts val="600"/>
                        </a:spcAft>
                      </a:pPr>
                      <a:r>
                        <a:rPr lang="en-GB" sz="800">
                          <a:effectLst/>
                        </a:rPr>
                        <a:t>Group</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ts val="1200"/>
                        </a:lnSpc>
                        <a:spcBef>
                          <a:spcPts val="600"/>
                        </a:spcBef>
                        <a:spcAft>
                          <a:spcPts val="600"/>
                        </a:spcAft>
                      </a:pPr>
                      <a:r>
                        <a:rPr lang="en-GB" sz="800">
                          <a:effectLst/>
                        </a:rPr>
                        <a:t>Type of intervention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ts val="1200"/>
                        </a:lnSpc>
                        <a:spcBef>
                          <a:spcPts val="600"/>
                        </a:spcBef>
                        <a:spcAft>
                          <a:spcPts val="600"/>
                        </a:spcAft>
                      </a:pPr>
                      <a:r>
                        <a:rPr lang="en-GB" sz="800">
                          <a:effectLst/>
                        </a:rPr>
                        <a:t>Responsible body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ts val="1200"/>
                        </a:lnSpc>
                        <a:spcBef>
                          <a:spcPts val="600"/>
                        </a:spcBef>
                        <a:spcAft>
                          <a:spcPts val="600"/>
                        </a:spcAft>
                      </a:pPr>
                      <a:r>
                        <a:rPr lang="en-GB" sz="800">
                          <a:effectLst/>
                        </a:rPr>
                        <a:t>Objectives/goals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3574774027"/>
                  </a:ext>
                </a:extLst>
              </a:tr>
              <a:tr h="599804">
                <a:tc>
                  <a:txBody>
                    <a:bodyPr/>
                    <a:lstStyle/>
                    <a:p>
                      <a:pPr marL="68580" algn="l">
                        <a:lnSpc>
                          <a:spcPct val="107000"/>
                        </a:lnSpc>
                        <a:spcBef>
                          <a:spcPts val="600"/>
                        </a:spcBef>
                        <a:spcAft>
                          <a:spcPts val="600"/>
                        </a:spcAft>
                      </a:pPr>
                      <a:r>
                        <a:rPr lang="en-GB" sz="700" dirty="0">
                          <a:effectLst/>
                        </a:rPr>
                        <a:t>Diversity Policy at the Dutch Research Council (NWO)</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NL</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Women workers (plus LGBTI and migrant workers)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Finance support, support and guidance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Public authority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Reducing discrimination towards women in academia, fostering an inclusive and equal opportunities strategy. Current target group priorities include also other disadvantaged groups such as LGBTI workers, workers with a disability, and non-EU migrant workers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1130559890"/>
                  </a:ext>
                </a:extLst>
              </a:tr>
              <a:tr h="719764">
                <a:tc>
                  <a:txBody>
                    <a:bodyPr/>
                    <a:lstStyle/>
                    <a:p>
                      <a:pPr marL="68580" algn="l">
                        <a:lnSpc>
                          <a:spcPct val="107000"/>
                        </a:lnSpc>
                        <a:spcBef>
                          <a:spcPts val="600"/>
                        </a:spcBef>
                        <a:spcAft>
                          <a:spcPts val="600"/>
                        </a:spcAft>
                      </a:pPr>
                      <a:r>
                        <a:rPr lang="en-GB" sz="700" dirty="0">
                          <a:effectLst/>
                        </a:rPr>
                        <a:t>REDI- Business Network for LGBTI Inclusion and Diversity</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ES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LGBTI workers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Consultancy and guidance, awareness raising, networking with relevant stakeholders, research activities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Not-for-profit association</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Fostering an inclusive and respectful environment in participating organisations, contributing to the social acceptance of LGBTI workers and the eradication of socio-cultural prejudices and discrimination practices that hinder professional development and full performance of LGBTI workers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120450469"/>
                  </a:ext>
                </a:extLst>
              </a:tr>
              <a:tr h="599804">
                <a:tc>
                  <a:txBody>
                    <a:bodyPr/>
                    <a:lstStyle/>
                    <a:p>
                      <a:pPr marL="68580" algn="l">
                        <a:lnSpc>
                          <a:spcPct val="107000"/>
                        </a:lnSpc>
                        <a:spcBef>
                          <a:spcPts val="600"/>
                        </a:spcBef>
                        <a:spcAft>
                          <a:spcPts val="600"/>
                        </a:spcAft>
                      </a:pPr>
                      <a:r>
                        <a:rPr lang="en-GB" sz="700">
                          <a:effectLst/>
                        </a:rPr>
                        <a:t>Toolkit for the Integration of the Gender Perspective in the Prevention of Occupational Risks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ES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Women workers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Risk assessment/prevention toolkit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Public authority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Developing an ad-hoc toolkit for introducing a gender perspective in OSH risk prevention activities, overcoming the ‘man prototype’ point of view prevailing in the existing Spanish OSH risk prevention patterns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2502419628"/>
                  </a:ext>
                </a:extLst>
              </a:tr>
              <a:tr h="599804">
                <a:tc>
                  <a:txBody>
                    <a:bodyPr/>
                    <a:lstStyle/>
                    <a:p>
                      <a:pPr marL="68580" algn="l">
                        <a:lnSpc>
                          <a:spcPct val="107000"/>
                        </a:lnSpc>
                        <a:spcBef>
                          <a:spcPts val="600"/>
                        </a:spcBef>
                        <a:spcAft>
                          <a:spcPts val="600"/>
                        </a:spcAft>
                      </a:pPr>
                      <a:r>
                        <a:rPr lang="en-GB" sz="700">
                          <a:effectLst/>
                        </a:rPr>
                        <a:t>Women’s Work Environment</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SE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Women workers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Awareness raising, research, labour inspections, development of risk assessment tools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Public authority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Improving women’s work environment, with a focus on MSDs risks. The Initiative includes research in women’s OSH, new ways of conducting labour inspections and a set of different tools for workplaces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2402394846"/>
                  </a:ext>
                </a:extLst>
              </a:tr>
              <a:tr h="359883">
                <a:tc>
                  <a:txBody>
                    <a:bodyPr/>
                    <a:lstStyle/>
                    <a:p>
                      <a:pPr marL="68580" algn="l">
                        <a:lnSpc>
                          <a:spcPct val="107000"/>
                        </a:lnSpc>
                        <a:spcBef>
                          <a:spcPts val="600"/>
                        </a:spcBef>
                        <a:spcAft>
                          <a:spcPts val="600"/>
                        </a:spcAft>
                      </a:pPr>
                      <a:r>
                        <a:rPr lang="en-GB" sz="700">
                          <a:effectLst/>
                        </a:rPr>
                        <a:t>Transgender Workplace Support Guide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UK</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LGBTI workers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Research, guidance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a:effectLst/>
                        </a:rPr>
                        <a:t>Public authority</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tc>
                  <a:txBody>
                    <a:bodyPr/>
                    <a:lstStyle/>
                    <a:p>
                      <a:pPr marL="68580" algn="ctr">
                        <a:lnSpc>
                          <a:spcPct val="107000"/>
                        </a:lnSpc>
                        <a:spcBef>
                          <a:spcPts val="600"/>
                        </a:spcBef>
                        <a:spcAft>
                          <a:spcPts val="600"/>
                        </a:spcAft>
                      </a:pPr>
                      <a:r>
                        <a:rPr lang="en-GB" sz="700" dirty="0">
                          <a:effectLst/>
                        </a:rPr>
                        <a:t>Facilitating a successful integration of transgender workers in workplaces providing useful information and guidance for different stakeholders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59347" marR="59347" marT="0" marB="0" anchor="ctr"/>
                </a:tc>
                <a:extLst>
                  <a:ext uri="{0D108BD9-81ED-4DB2-BD59-A6C34878D82A}">
                    <a16:rowId xmlns:a16="http://schemas.microsoft.com/office/drawing/2014/main" val="3994270883"/>
                  </a:ext>
                </a:extLst>
              </a:tr>
            </a:tbl>
          </a:graphicData>
        </a:graphic>
      </p:graphicFrame>
      <p:sp>
        <p:nvSpPr>
          <p:cNvPr id="5" name="Title 1">
            <a:extLst>
              <a:ext uri="{FF2B5EF4-FFF2-40B4-BE49-F238E27FC236}">
                <a16:creationId xmlns:a16="http://schemas.microsoft.com/office/drawing/2014/main" id="{FE67E1C7-DA33-3742-8620-2EC6C9701E0F}"/>
              </a:ext>
            </a:extLst>
          </p:cNvPr>
          <p:cNvSpPr txBox="1">
            <a:spLocks noGrp="1"/>
          </p:cNvSpPr>
          <p:nvPr>
            <p:ph type="title"/>
          </p:nvPr>
        </p:nvSpPr>
        <p:spPr>
          <a:xfrm>
            <a:off x="538475" y="135000"/>
            <a:ext cx="7471401"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000" dirty="0" smtClean="0">
                <a:solidFill>
                  <a:srgbClr val="003399"/>
                </a:solidFill>
              </a:rPr>
              <a:t>Main findings: Analysis of practice and policy initiatives </a:t>
            </a:r>
            <a:endParaRPr lang="en-GB" sz="2000" dirty="0"/>
          </a:p>
        </p:txBody>
      </p:sp>
    </p:spTree>
    <p:extLst>
      <p:ext uri="{BB962C8B-B14F-4D97-AF65-F5344CB8AC3E}">
        <p14:creationId xmlns:p14="http://schemas.microsoft.com/office/powerpoint/2010/main" val="26706242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5711" y="987574"/>
            <a:ext cx="6336704" cy="3312368"/>
          </a:xfrm>
        </p:spPr>
        <p:txBody>
          <a:bodyPr lIns="0" tIns="0" rIns="0" bIns="0">
            <a:noAutofit/>
          </a:bodyPr>
          <a:lstStyle/>
          <a:p>
            <a:pPr>
              <a:lnSpc>
                <a:spcPct val="150000"/>
              </a:lnSpc>
            </a:pPr>
            <a:r>
              <a:rPr lang="en-US" sz="1800" dirty="0">
                <a:solidFill>
                  <a:schemeClr val="accent1"/>
                </a:solidFill>
              </a:rPr>
              <a:t>Introduction: Workforce diversity and MSD-related risks</a:t>
            </a:r>
          </a:p>
          <a:p>
            <a:pPr>
              <a:lnSpc>
                <a:spcPct val="150000"/>
              </a:lnSpc>
            </a:pPr>
            <a:r>
              <a:rPr lang="en-US" sz="1800" dirty="0" smtClean="0"/>
              <a:t>Definitions </a:t>
            </a:r>
          </a:p>
          <a:p>
            <a:pPr>
              <a:lnSpc>
                <a:spcPct val="150000"/>
              </a:lnSpc>
            </a:pPr>
            <a:r>
              <a:rPr lang="en-GB" sz="1800" dirty="0"/>
              <a:t>Exposure to work-related health risk </a:t>
            </a:r>
            <a:r>
              <a:rPr lang="en-GB" sz="1800" dirty="0" smtClean="0"/>
              <a:t>factors</a:t>
            </a:r>
          </a:p>
          <a:p>
            <a:pPr>
              <a:lnSpc>
                <a:spcPct val="150000"/>
              </a:lnSpc>
            </a:pPr>
            <a:r>
              <a:rPr lang="es-ES" sz="1800" dirty="0" err="1"/>
              <a:t>Prevalence</a:t>
            </a:r>
            <a:r>
              <a:rPr lang="es-ES" sz="1800" dirty="0"/>
              <a:t> of general </a:t>
            </a:r>
            <a:r>
              <a:rPr lang="es-ES" sz="1800" dirty="0" err="1"/>
              <a:t>health</a:t>
            </a:r>
            <a:r>
              <a:rPr lang="es-ES" sz="1800" dirty="0"/>
              <a:t> </a:t>
            </a:r>
            <a:r>
              <a:rPr lang="es-ES" sz="1800" dirty="0" err="1"/>
              <a:t>problems</a:t>
            </a:r>
            <a:r>
              <a:rPr lang="es-ES" sz="1800" dirty="0"/>
              <a:t> and </a:t>
            </a:r>
            <a:r>
              <a:rPr lang="es-ES" sz="1800" dirty="0" err="1" smtClean="0"/>
              <a:t>MSDs</a:t>
            </a:r>
            <a:endParaRPr lang="es-ES" sz="1800" dirty="0" smtClean="0"/>
          </a:p>
          <a:p>
            <a:pPr>
              <a:lnSpc>
                <a:spcPct val="150000"/>
              </a:lnSpc>
            </a:pPr>
            <a:r>
              <a:rPr lang="en-GB" sz="1800" dirty="0">
                <a:solidFill>
                  <a:srgbClr val="003399"/>
                </a:solidFill>
              </a:rPr>
              <a:t>Examples of practice and policy initiatives</a:t>
            </a:r>
            <a:endParaRPr lang="en-GB" sz="1800" dirty="0"/>
          </a:p>
          <a:p>
            <a:pPr>
              <a:lnSpc>
                <a:spcPct val="150000"/>
              </a:lnSpc>
            </a:pPr>
            <a:r>
              <a:rPr lang="en-US" sz="1800" dirty="0" smtClean="0"/>
              <a:t>Policy pointers</a:t>
            </a:r>
          </a:p>
          <a:p>
            <a:pPr>
              <a:lnSpc>
                <a:spcPct val="150000"/>
              </a:lnSpc>
            </a:pPr>
            <a:r>
              <a:rPr lang="en-US" sz="1800" dirty="0" smtClean="0"/>
              <a:t>Bibliography</a:t>
            </a:r>
            <a:endParaRPr lang="en-US" sz="1800" dirty="0"/>
          </a:p>
          <a:p>
            <a:pPr marL="0" indent="0">
              <a:buNone/>
            </a:pPr>
            <a:endParaRPr lang="en-US" sz="1800" dirty="0" smtClean="0"/>
          </a:p>
          <a:p>
            <a:pPr marL="0" indent="0">
              <a:buNone/>
            </a:pPr>
            <a:endParaRPr lang="en-US" sz="1800" dirty="0" smtClean="0"/>
          </a:p>
          <a:p>
            <a:pPr marL="0" indent="0">
              <a:buNone/>
            </a:pPr>
            <a:endParaRPr lang="en-US" sz="1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00192" y="1491630"/>
            <a:ext cx="2198846" cy="2664296"/>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dirty="0"/>
              <a:t>Overview</a:t>
            </a:r>
          </a:p>
        </p:txBody>
      </p:sp>
    </p:spTree>
    <p:extLst>
      <p:ext uri="{BB962C8B-B14F-4D97-AF65-F5344CB8AC3E}">
        <p14:creationId xmlns:p14="http://schemas.microsoft.com/office/powerpoint/2010/main" val="2929296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5280826" y="1003026"/>
            <a:ext cx="3234527" cy="3224920"/>
            <a:chOff x="-158403" y="-163840"/>
            <a:chExt cx="5260231" cy="5235332"/>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03" y="-72008"/>
              <a:ext cx="5177737" cy="5143500"/>
            </a:xfrm>
            <a:prstGeom prst="rect">
              <a:avLst/>
            </a:prstGeom>
          </p:spPr>
        </p:pic>
        <p:sp>
          <p:nvSpPr>
            <p:cNvPr id="14" name="TextBox 13"/>
            <p:cNvSpPr txBox="1"/>
            <p:nvPr/>
          </p:nvSpPr>
          <p:spPr>
            <a:xfrm rot="16200000">
              <a:off x="1723531" y="521125"/>
              <a:ext cx="1720301" cy="350371"/>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Preparation</a:t>
              </a:r>
              <a:endParaRPr lang="en-GB" sz="800" b="1" dirty="0">
                <a:solidFill>
                  <a:schemeClr val="accent1"/>
                </a:solidFill>
                <a:latin typeface="+mj-lt"/>
                <a:ea typeface="+mj-ea"/>
                <a:cs typeface="Trebuchet MS"/>
              </a:endParaRPr>
            </a:p>
          </p:txBody>
        </p:sp>
        <p:sp>
          <p:nvSpPr>
            <p:cNvPr id="15" name="TextBox 14"/>
            <p:cNvSpPr txBox="1"/>
            <p:nvPr/>
          </p:nvSpPr>
          <p:spPr>
            <a:xfrm rot="19770935">
              <a:off x="2996618" y="1548553"/>
              <a:ext cx="2105210" cy="349752"/>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Identification</a:t>
              </a:r>
              <a:endParaRPr lang="en-GB" sz="800" b="1" dirty="0">
                <a:solidFill>
                  <a:schemeClr val="accent1"/>
                </a:solidFill>
                <a:latin typeface="+mj-lt"/>
                <a:ea typeface="+mj-ea"/>
                <a:cs typeface="Trebuchet MS"/>
              </a:endParaRPr>
            </a:p>
          </p:txBody>
        </p:sp>
        <p:sp>
          <p:nvSpPr>
            <p:cNvPr id="16" name="TextBox 15"/>
            <p:cNvSpPr txBox="1"/>
            <p:nvPr/>
          </p:nvSpPr>
          <p:spPr>
            <a:xfrm rot="1752754">
              <a:off x="2998095" y="3384852"/>
              <a:ext cx="1716147" cy="349752"/>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Evaluation</a:t>
              </a:r>
              <a:endParaRPr lang="en-GB" sz="800" b="1" dirty="0">
                <a:solidFill>
                  <a:schemeClr val="accent1"/>
                </a:solidFill>
                <a:latin typeface="+mj-lt"/>
                <a:ea typeface="+mj-ea"/>
                <a:cs typeface="Trebuchet MS"/>
              </a:endParaRPr>
            </a:p>
          </p:txBody>
        </p:sp>
        <p:sp>
          <p:nvSpPr>
            <p:cNvPr id="17" name="TextBox 16"/>
            <p:cNvSpPr txBox="1"/>
            <p:nvPr/>
          </p:nvSpPr>
          <p:spPr>
            <a:xfrm rot="19738701">
              <a:off x="543735" y="3258210"/>
              <a:ext cx="1334404" cy="349752"/>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Action</a:t>
              </a:r>
              <a:r>
                <a:rPr lang="es-ES" sz="800" b="1" dirty="0" smtClean="0">
                  <a:solidFill>
                    <a:schemeClr val="accent1"/>
                  </a:solidFill>
                  <a:latin typeface="+mj-lt"/>
                  <a:ea typeface="+mj-ea"/>
                  <a:cs typeface="Trebuchet MS"/>
                </a:rPr>
                <a:t> plan</a:t>
              </a:r>
              <a:endParaRPr lang="en-GB" sz="800" b="1" dirty="0">
                <a:solidFill>
                  <a:schemeClr val="accent1"/>
                </a:solidFill>
                <a:latin typeface="+mj-lt"/>
                <a:ea typeface="+mj-ea"/>
                <a:cs typeface="Trebuchet MS"/>
              </a:endParaRPr>
            </a:p>
          </p:txBody>
        </p:sp>
        <p:sp>
          <p:nvSpPr>
            <p:cNvPr id="18" name="TextBox 17"/>
            <p:cNvSpPr txBox="1"/>
            <p:nvPr/>
          </p:nvSpPr>
          <p:spPr>
            <a:xfrm rot="1775785">
              <a:off x="228085" y="1709197"/>
              <a:ext cx="1459704" cy="349752"/>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Taking</a:t>
              </a:r>
              <a:r>
                <a:rPr lang="es-ES" sz="800" b="1" dirty="0" smtClean="0">
                  <a:solidFill>
                    <a:schemeClr val="accent1"/>
                  </a:solidFill>
                  <a:latin typeface="+mj-lt"/>
                  <a:ea typeface="+mj-ea"/>
                  <a:cs typeface="Trebuchet MS"/>
                </a:rPr>
                <a:t> </a:t>
              </a:r>
              <a:r>
                <a:rPr lang="es-ES" sz="800" b="1" dirty="0" err="1" smtClean="0">
                  <a:solidFill>
                    <a:schemeClr val="accent1"/>
                  </a:solidFill>
                  <a:latin typeface="+mj-lt"/>
                  <a:ea typeface="+mj-ea"/>
                  <a:cs typeface="Trebuchet MS"/>
                </a:rPr>
                <a:t>action</a:t>
              </a:r>
              <a:endParaRPr lang="en-GB" sz="800" b="1" dirty="0">
                <a:solidFill>
                  <a:schemeClr val="accent1"/>
                </a:solidFill>
                <a:latin typeface="+mj-lt"/>
                <a:ea typeface="+mj-ea"/>
                <a:cs typeface="Trebuchet MS"/>
              </a:endParaRPr>
            </a:p>
          </p:txBody>
        </p:sp>
        <p:sp>
          <p:nvSpPr>
            <p:cNvPr id="19" name="TextBox 18"/>
            <p:cNvSpPr txBox="1"/>
            <p:nvPr/>
          </p:nvSpPr>
          <p:spPr>
            <a:xfrm rot="5400000">
              <a:off x="1334500" y="764473"/>
              <a:ext cx="1764565" cy="350371"/>
            </a:xfrm>
            <a:prstGeom prst="rect">
              <a:avLst/>
            </a:prstGeom>
            <a:noFill/>
          </p:spPr>
          <p:txBody>
            <a:bodyPr wrap="square" rtlCol="0">
              <a:spAutoFit/>
            </a:bodyPr>
            <a:lstStyle/>
            <a:p>
              <a:pPr algn="ctr"/>
              <a:r>
                <a:rPr lang="es-ES" sz="800" b="1" dirty="0" err="1" smtClean="0">
                  <a:solidFill>
                    <a:schemeClr val="accent1"/>
                  </a:solidFill>
                  <a:latin typeface="+mj-lt"/>
                  <a:ea typeface="+mj-ea"/>
                  <a:cs typeface="Trebuchet MS"/>
                </a:rPr>
                <a:t>Monitoring</a:t>
              </a:r>
              <a:endParaRPr lang="en-GB" sz="800" b="1" dirty="0">
                <a:solidFill>
                  <a:schemeClr val="accent1"/>
                </a:solidFill>
                <a:latin typeface="+mj-lt"/>
                <a:ea typeface="+mj-ea"/>
                <a:cs typeface="Trebuchet MS"/>
              </a:endParaRPr>
            </a:p>
          </p:txBody>
        </p:sp>
        <p:sp>
          <p:nvSpPr>
            <p:cNvPr id="20" name="TextBox 19"/>
            <p:cNvSpPr txBox="1"/>
            <p:nvPr/>
          </p:nvSpPr>
          <p:spPr>
            <a:xfrm>
              <a:off x="1380317" y="2087420"/>
              <a:ext cx="2056357" cy="732812"/>
            </a:xfrm>
            <a:prstGeom prst="rect">
              <a:avLst/>
            </a:prstGeom>
            <a:noFill/>
          </p:spPr>
          <p:txBody>
            <a:bodyPr wrap="square" rtlCol="0">
              <a:spAutoFit/>
            </a:bodyPr>
            <a:lstStyle/>
            <a:p>
              <a:pPr algn="ctr"/>
              <a:r>
                <a:rPr lang="es-ES" sz="1200" b="1" dirty="0" smtClean="0">
                  <a:solidFill>
                    <a:schemeClr val="accent1"/>
                  </a:solidFill>
                  <a:latin typeface="+mj-lt"/>
                  <a:ea typeface="+mj-ea"/>
                  <a:cs typeface="Trebuchet MS"/>
                </a:rPr>
                <a:t>RISK</a:t>
              </a:r>
            </a:p>
            <a:p>
              <a:pPr algn="ctr"/>
              <a:r>
                <a:rPr lang="es-ES" sz="1200" b="1" dirty="0" smtClean="0">
                  <a:solidFill>
                    <a:schemeClr val="accent1"/>
                  </a:solidFill>
                  <a:latin typeface="+mj-lt"/>
                  <a:ea typeface="+mj-ea"/>
                  <a:cs typeface="Trebuchet MS"/>
                </a:rPr>
                <a:t>ASSESSMENT</a:t>
              </a:r>
              <a:endParaRPr lang="en-GB" sz="1200" b="1" dirty="0">
                <a:solidFill>
                  <a:schemeClr val="accent1"/>
                </a:solidFill>
                <a:latin typeface="+mj-lt"/>
                <a:ea typeface="+mj-ea"/>
                <a:cs typeface="Trebuchet MS"/>
              </a:endParaRPr>
            </a:p>
          </p:txBody>
        </p:sp>
      </p:grpSp>
      <p:sp useBgFill="1">
        <p:nvSpPr>
          <p:cNvPr id="3" name="Content Placeholder 2"/>
          <p:cNvSpPr>
            <a:spLocks noGrp="1"/>
          </p:cNvSpPr>
          <p:nvPr>
            <p:ph sz="half" idx="1"/>
          </p:nvPr>
        </p:nvSpPr>
        <p:spPr>
          <a:xfrm>
            <a:off x="539750" y="915566"/>
            <a:ext cx="4769645" cy="3456409"/>
          </a:xfrm>
        </p:spPr>
        <p:txBody>
          <a:bodyPr lIns="0" tIns="0" rIns="0" bIns="0">
            <a:noAutofit/>
          </a:bodyPr>
          <a:lstStyle/>
          <a:p>
            <a:pPr marL="171450" lvl="1" indent="-171450">
              <a:spcBef>
                <a:spcPts val="450"/>
              </a:spcBef>
              <a:buClr>
                <a:schemeClr val="tx2"/>
              </a:buClr>
              <a:buFont typeface="Wingdings" panose="05000000000000000000" pitchFamily="2" charset="2"/>
              <a:buChar char="§"/>
            </a:pPr>
            <a:r>
              <a:rPr lang="en-US" sz="1600" dirty="0" smtClean="0">
                <a:solidFill>
                  <a:schemeClr val="tx2"/>
                </a:solidFill>
              </a:rPr>
              <a:t>Risk assessments (RA) </a:t>
            </a:r>
            <a:r>
              <a:rPr lang="en-US" sz="1600" dirty="0">
                <a:solidFill>
                  <a:schemeClr val="tx2"/>
                </a:solidFill>
              </a:rPr>
              <a:t>are based on workplace and work </a:t>
            </a:r>
            <a:r>
              <a:rPr lang="en-US" sz="1600" dirty="0" smtClean="0">
                <a:solidFill>
                  <a:schemeClr val="tx2"/>
                </a:solidFill>
              </a:rPr>
              <a:t>characteristics, less attention </a:t>
            </a:r>
            <a:r>
              <a:rPr lang="en-US" sz="1600" dirty="0">
                <a:solidFill>
                  <a:schemeClr val="tx2"/>
                </a:solidFill>
              </a:rPr>
              <a:t>is paid to </a:t>
            </a:r>
            <a:r>
              <a:rPr lang="en-US" sz="1600" dirty="0" smtClean="0">
                <a:solidFill>
                  <a:schemeClr val="tx2"/>
                </a:solidFill>
              </a:rPr>
              <a:t>specific</a:t>
            </a:r>
            <a:r>
              <a:rPr lang="en-US" sz="1600" strike="sngStrike" dirty="0" smtClean="0">
                <a:solidFill>
                  <a:schemeClr val="tx2"/>
                </a:solidFill>
              </a:rPr>
              <a:t> </a:t>
            </a:r>
            <a:r>
              <a:rPr lang="en-US" sz="1600" dirty="0" smtClean="0">
                <a:solidFill>
                  <a:schemeClr val="tx2"/>
                </a:solidFill>
              </a:rPr>
              <a:t>individual characteristics of workers</a:t>
            </a:r>
          </a:p>
          <a:p>
            <a:r>
              <a:rPr lang="da-DK" sz="1600" b="0" dirty="0"/>
              <a:t>Ensuring a safe and healthy workplace for all workers is a legal imperative set out in the Framework Directive 89/391/ECC. </a:t>
            </a:r>
            <a:endParaRPr lang="da-DK" sz="1600" b="0" dirty="0" smtClean="0"/>
          </a:p>
          <a:p>
            <a:r>
              <a:rPr lang="da-DK" sz="1600" b="0" dirty="0" smtClean="0"/>
              <a:t>OSH legislation requires to carry out RA and to ‘adapt the work to the individual’</a:t>
            </a:r>
          </a:p>
          <a:p>
            <a:r>
              <a:rPr lang="en-GB" sz="1600" b="0" dirty="0" smtClean="0"/>
              <a:t>Gender </a:t>
            </a:r>
            <a:r>
              <a:rPr lang="en-GB" sz="1600" b="0" dirty="0"/>
              <a:t>and diversity issues in </a:t>
            </a:r>
            <a:r>
              <a:rPr lang="en-GB" sz="1600" b="0" dirty="0" smtClean="0"/>
              <a:t>RA have to be taken into account in the RA. </a:t>
            </a:r>
          </a:p>
          <a:p>
            <a:r>
              <a:rPr lang="en-GB" sz="1600" b="0" dirty="0" smtClean="0"/>
              <a:t>Work</a:t>
            </a:r>
            <a:r>
              <a:rPr lang="en-GB" sz="1600" b="0" dirty="0"/>
              <a:t>, its organisation and the equipment used should be designed to match workers’ characteristics and needs at work –– not the other way round.</a:t>
            </a:r>
          </a:p>
          <a:p>
            <a:pPr marL="0" lvl="1" indent="0" algn="just">
              <a:spcBef>
                <a:spcPts val="450"/>
              </a:spcBef>
              <a:buClr>
                <a:schemeClr val="tx2"/>
              </a:buClr>
              <a:buNone/>
            </a:pPr>
            <a:endParaRPr lang="en-US" sz="1600" dirty="0" smtClean="0"/>
          </a:p>
          <a:p>
            <a:pPr marL="0" indent="0">
              <a:buNone/>
            </a:pPr>
            <a:endParaRPr lang="en-US" sz="16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tLang="en-US" sz="2400" dirty="0"/>
              <a:t>Diversity-sensitive risk assessment</a:t>
            </a:r>
            <a:endParaRPr lang="en-GB" sz="2400" dirty="0"/>
          </a:p>
        </p:txBody>
      </p:sp>
    </p:spTree>
    <p:extLst>
      <p:ext uri="{BB962C8B-B14F-4D97-AF65-F5344CB8AC3E}">
        <p14:creationId xmlns:p14="http://schemas.microsoft.com/office/powerpoint/2010/main" val="3171649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sz="half" idx="1"/>
          </p:nvPr>
        </p:nvSpPr>
        <p:spPr>
          <a:xfrm>
            <a:off x="539750" y="906488"/>
            <a:ext cx="7632700" cy="3744416"/>
          </a:xfrm>
        </p:spPr>
        <p:txBody>
          <a:bodyPr lIns="0" tIns="0" rIns="0" bIns="0">
            <a:noAutofit/>
          </a:bodyPr>
          <a:lstStyle/>
          <a:p>
            <a:pPr marL="0" lvl="1" indent="0" algn="just">
              <a:spcBef>
                <a:spcPts val="450"/>
              </a:spcBef>
              <a:buClr>
                <a:schemeClr val="tx2"/>
              </a:buClr>
              <a:buNone/>
            </a:pPr>
            <a:r>
              <a:rPr lang="en-GB" sz="1250" b="1" dirty="0" smtClean="0">
                <a:solidFill>
                  <a:schemeClr val="accent1"/>
                </a:solidFill>
              </a:rPr>
              <a:t>Interdisciplinarity</a:t>
            </a:r>
            <a:r>
              <a:rPr lang="en-GB" sz="1250" b="1" dirty="0">
                <a:solidFill>
                  <a:schemeClr val="accent1"/>
                </a:solidFill>
              </a:rPr>
              <a:t>, participation of workers, awareness-raising, prevention within </a:t>
            </a:r>
            <a:r>
              <a:rPr lang="en-GB" sz="1250" b="1" dirty="0" smtClean="0">
                <a:solidFill>
                  <a:schemeClr val="accent1"/>
                </a:solidFill>
              </a:rPr>
              <a:t>companies </a:t>
            </a:r>
            <a:r>
              <a:rPr lang="en-GB" sz="1250" dirty="0">
                <a:solidFill>
                  <a:schemeClr val="accent1"/>
                </a:solidFill>
              </a:rPr>
              <a:t>are </a:t>
            </a:r>
            <a:r>
              <a:rPr lang="en-GB" sz="1250" dirty="0" smtClean="0">
                <a:solidFill>
                  <a:schemeClr val="accent1"/>
                </a:solidFill>
              </a:rPr>
              <a:t>crucial </a:t>
            </a:r>
            <a:r>
              <a:rPr lang="en-GB" sz="1250" dirty="0">
                <a:solidFill>
                  <a:schemeClr val="accent1"/>
                </a:solidFill>
              </a:rPr>
              <a:t>aspects that need to be embedded in the policies and practices to implement </a:t>
            </a:r>
            <a:r>
              <a:rPr lang="en-GB" sz="1250" dirty="0" smtClean="0">
                <a:solidFill>
                  <a:schemeClr val="accent1"/>
                </a:solidFill>
              </a:rPr>
              <a:t>in </a:t>
            </a:r>
            <a:r>
              <a:rPr lang="en-GB" sz="1250" dirty="0">
                <a:solidFill>
                  <a:schemeClr val="accent1"/>
                </a:solidFill>
              </a:rPr>
              <a:t>order to successfully manage OSH issues and MSDs affecting an increasingly diverse workforce in Europe</a:t>
            </a:r>
            <a:r>
              <a:rPr lang="en-GB" sz="1250" dirty="0" smtClean="0">
                <a:solidFill>
                  <a:schemeClr val="accent1"/>
                </a:solidFill>
              </a:rPr>
              <a:t>.</a:t>
            </a:r>
          </a:p>
          <a:p>
            <a:pPr marL="0" lvl="1" indent="0" algn="just">
              <a:spcBef>
                <a:spcPts val="450"/>
              </a:spcBef>
              <a:buClr>
                <a:schemeClr val="tx2"/>
              </a:buClr>
              <a:buNone/>
            </a:pPr>
            <a:r>
              <a:rPr lang="en-US" sz="1250" b="1" dirty="0">
                <a:solidFill>
                  <a:schemeClr val="tx2"/>
                </a:solidFill>
              </a:rPr>
              <a:t>Overall recommendation: </a:t>
            </a:r>
          </a:p>
          <a:p>
            <a:pPr marL="0" lvl="1" indent="0" algn="just">
              <a:spcBef>
                <a:spcPts val="450"/>
              </a:spcBef>
              <a:buClr>
                <a:schemeClr val="tx2"/>
              </a:buClr>
              <a:buNone/>
            </a:pPr>
            <a:r>
              <a:rPr lang="en-US" sz="1250" dirty="0" smtClean="0"/>
              <a:t>	Develop a general policy to create </a:t>
            </a:r>
            <a:r>
              <a:rPr lang="en-US" sz="1250" dirty="0"/>
              <a:t>inclusive workplaces and make prevention diversity-sensitive</a:t>
            </a:r>
          </a:p>
          <a:p>
            <a:pPr marL="0" lvl="1" indent="0" algn="just">
              <a:spcBef>
                <a:spcPts val="450"/>
              </a:spcBef>
              <a:buClr>
                <a:schemeClr val="tx2"/>
              </a:buClr>
              <a:buNone/>
            </a:pPr>
            <a:r>
              <a:rPr lang="en-US" sz="1250" b="1" dirty="0" smtClean="0">
                <a:solidFill>
                  <a:schemeClr val="tx2"/>
                </a:solidFill>
              </a:rPr>
              <a:t>a) 	General </a:t>
            </a:r>
            <a:r>
              <a:rPr lang="en-US" sz="1250" b="1" dirty="0">
                <a:solidFill>
                  <a:schemeClr val="tx2"/>
                </a:solidFill>
              </a:rPr>
              <a:t>recommendations for the three target </a:t>
            </a:r>
            <a:r>
              <a:rPr lang="en-US" sz="1250" b="1" dirty="0" smtClean="0">
                <a:solidFill>
                  <a:schemeClr val="tx2"/>
                </a:solidFill>
              </a:rPr>
              <a:t>groups:</a:t>
            </a:r>
            <a:endParaRPr lang="en-US" sz="1250" b="1" dirty="0">
              <a:solidFill>
                <a:schemeClr val="tx2"/>
              </a:solidFill>
            </a:endParaRPr>
          </a:p>
          <a:p>
            <a:pPr marL="536575" lvl="1" indent="-176213" algn="just">
              <a:spcAft>
                <a:spcPts val="500"/>
              </a:spcAft>
            </a:pPr>
            <a:r>
              <a:rPr lang="en-US" sz="1250" dirty="0" smtClean="0"/>
              <a:t>Increase </a:t>
            </a:r>
            <a:r>
              <a:rPr lang="en-US" sz="1250" dirty="0"/>
              <a:t>interdisciplinary MSDs-related research that takes into account workforce diversity </a:t>
            </a:r>
            <a:r>
              <a:rPr lang="en-US" sz="1250" dirty="0" smtClean="0"/>
              <a:t>issues</a:t>
            </a:r>
            <a:endParaRPr lang="en-US" sz="1250" dirty="0"/>
          </a:p>
          <a:p>
            <a:pPr marL="536575" lvl="1" indent="-176213" algn="just">
              <a:spcAft>
                <a:spcPts val="500"/>
              </a:spcAft>
            </a:pPr>
            <a:r>
              <a:rPr lang="en-US" sz="1250" dirty="0"/>
              <a:t>Promote a “diversity” perspective within the activities of public authorities and </a:t>
            </a:r>
            <a:r>
              <a:rPr lang="en-US" sz="1250" dirty="0" err="1"/>
              <a:t>labour</a:t>
            </a:r>
            <a:r>
              <a:rPr lang="en-US" sz="1250" dirty="0"/>
              <a:t> </a:t>
            </a:r>
            <a:r>
              <a:rPr lang="en-US" sz="1250" dirty="0" smtClean="0"/>
              <a:t>inspection</a:t>
            </a:r>
            <a:endParaRPr lang="en-US" sz="1250" dirty="0"/>
          </a:p>
          <a:p>
            <a:pPr marL="536575" lvl="1" indent="-176213" algn="just">
              <a:spcAft>
                <a:spcPts val="500"/>
              </a:spcAft>
            </a:pPr>
            <a:r>
              <a:rPr lang="en-US" sz="1250" dirty="0"/>
              <a:t>Show companies the positive effects of employing a diverse </a:t>
            </a:r>
            <a:r>
              <a:rPr lang="en-US" sz="1250" dirty="0" smtClean="0"/>
              <a:t>workforce</a:t>
            </a:r>
            <a:endParaRPr lang="en-US" sz="1250" dirty="0"/>
          </a:p>
          <a:p>
            <a:pPr marL="536575" lvl="1" indent="-176213" algn="just">
              <a:spcAft>
                <a:spcPts val="500"/>
              </a:spcAft>
            </a:pPr>
            <a:r>
              <a:rPr lang="en-US" sz="1250" dirty="0"/>
              <a:t>Build a culture of inclusion and zero tolerance to discrimination within </a:t>
            </a:r>
            <a:r>
              <a:rPr lang="en-US" sz="1250" dirty="0" smtClean="0"/>
              <a:t>companies</a:t>
            </a:r>
            <a:endParaRPr lang="en-US" sz="1250" dirty="0"/>
          </a:p>
          <a:p>
            <a:pPr marL="536575" lvl="1" indent="-176213" algn="just">
              <a:spcAft>
                <a:spcPts val="500"/>
              </a:spcAft>
            </a:pPr>
            <a:r>
              <a:rPr lang="en-US" sz="1250" dirty="0"/>
              <a:t>Increase participative approaches in MSDs prevention activities</a:t>
            </a:r>
            <a:r>
              <a:rPr lang="en-US" sz="1250" dirty="0" smtClean="0"/>
              <a:t>, and </a:t>
            </a:r>
            <a:r>
              <a:rPr lang="en-US" sz="1250" dirty="0"/>
              <a:t>give voice to diverse workforce </a:t>
            </a:r>
            <a:r>
              <a:rPr lang="en-US" sz="1250" dirty="0" smtClean="0"/>
              <a:t>groups</a:t>
            </a:r>
            <a:endParaRPr lang="en-US" sz="1250" dirty="0"/>
          </a:p>
          <a:p>
            <a:pPr marL="536575" lvl="1" indent="-176213" algn="just">
              <a:spcAft>
                <a:spcPts val="500"/>
              </a:spcAft>
            </a:pPr>
            <a:r>
              <a:rPr lang="en-US" sz="1250" dirty="0"/>
              <a:t>Raise awareness and promote prevention activities in private companies, targeting specific worker </a:t>
            </a:r>
            <a:r>
              <a:rPr lang="en-US" sz="1250" dirty="0" smtClean="0"/>
              <a:t>groups</a:t>
            </a:r>
            <a:endParaRPr lang="en-US" sz="1250" dirty="0"/>
          </a:p>
          <a:p>
            <a:pPr marL="536575" lvl="1" indent="-176213" algn="just">
              <a:spcAft>
                <a:spcPts val="500"/>
              </a:spcAft>
            </a:pPr>
            <a:r>
              <a:rPr lang="en-US" sz="1250" dirty="0"/>
              <a:t>Develop ad-hoc tools to manage a diverse </a:t>
            </a:r>
            <a:r>
              <a:rPr lang="en-US" sz="1250" dirty="0" smtClean="0"/>
              <a:t>workforce</a:t>
            </a:r>
          </a:p>
          <a:p>
            <a:pPr marL="360362" lvl="1" indent="0" algn="just">
              <a:spcAft>
                <a:spcPts val="500"/>
              </a:spcAft>
              <a:buNone/>
            </a:pPr>
            <a:endParaRPr lang="en-US" sz="1400" dirty="0"/>
          </a:p>
          <a:p>
            <a:pPr marL="0" indent="0">
              <a:buNone/>
            </a:pPr>
            <a:endParaRPr lang="en-US" sz="2000" dirty="0" smtClean="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33838"/>
            <a:ext cx="737960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tLang="en-US" sz="2400" dirty="0" smtClean="0"/>
              <a:t>Policy recommendations </a:t>
            </a:r>
            <a:endParaRPr lang="en-GB" sz="2400" dirty="0"/>
          </a:p>
        </p:txBody>
      </p:sp>
    </p:spTree>
    <p:extLst>
      <p:ext uri="{BB962C8B-B14F-4D97-AF65-F5344CB8AC3E}">
        <p14:creationId xmlns:p14="http://schemas.microsoft.com/office/powerpoint/2010/main" val="817263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8"/>
            <a:ext cx="6624538" cy="3455987"/>
          </a:xfrm>
        </p:spPr>
        <p:txBody>
          <a:bodyPr lIns="0" tIns="0" rIns="0" bIns="0">
            <a:noAutofit/>
          </a:bodyPr>
          <a:lstStyle/>
          <a:p>
            <a:pPr marL="0" lvl="1" indent="0" algn="just" defTabSz="342900">
              <a:spcBef>
                <a:spcPts val="450"/>
              </a:spcBef>
              <a:buClr>
                <a:srgbClr val="003399"/>
              </a:buClr>
              <a:buNone/>
            </a:pPr>
            <a:r>
              <a:rPr lang="en-US" sz="1200" b="1" dirty="0">
                <a:solidFill>
                  <a:srgbClr val="003399"/>
                </a:solidFill>
              </a:rPr>
              <a:t>b)	Specific policy recommendations targeting women workers:</a:t>
            </a:r>
          </a:p>
          <a:p>
            <a:pPr marL="536575" lvl="1" indent="-176213" algn="just" defTabSz="342900">
              <a:spcAft>
                <a:spcPts val="400"/>
              </a:spcAft>
            </a:pPr>
            <a:r>
              <a:rPr lang="en-US" sz="1200" dirty="0"/>
              <a:t>Develop a gender perspective in OSH-related public </a:t>
            </a:r>
            <a:r>
              <a:rPr lang="en-US" sz="1200" dirty="0" smtClean="0"/>
              <a:t>policies</a:t>
            </a:r>
            <a:endParaRPr lang="en-US" sz="1200" dirty="0"/>
          </a:p>
          <a:p>
            <a:pPr marL="536575" lvl="1" indent="-176213" algn="just" defTabSz="342900">
              <a:spcAft>
                <a:spcPts val="400"/>
              </a:spcAft>
            </a:pPr>
            <a:r>
              <a:rPr lang="en-US" sz="1200" dirty="0"/>
              <a:t>Improve the working and health conditions in women-dominated sectors and </a:t>
            </a:r>
            <a:r>
              <a:rPr lang="en-US" sz="1200" dirty="0" smtClean="0"/>
              <a:t>occupations.</a:t>
            </a:r>
            <a:endParaRPr lang="en-US" sz="1200" dirty="0"/>
          </a:p>
          <a:p>
            <a:pPr marL="536575" lvl="1" indent="-176213" algn="just" defTabSz="342900">
              <a:spcAft>
                <a:spcPts val="400"/>
              </a:spcAft>
            </a:pPr>
            <a:r>
              <a:rPr lang="en-US" sz="1200" dirty="0"/>
              <a:t>Treat work-life balance issues also as an OSH </a:t>
            </a:r>
            <a:r>
              <a:rPr lang="en-US" sz="1200" dirty="0" smtClean="0"/>
              <a:t>issue</a:t>
            </a:r>
            <a:endParaRPr lang="en-US" sz="1200" dirty="0"/>
          </a:p>
          <a:p>
            <a:pPr marL="536575" lvl="1" indent="-176213" algn="just" defTabSz="342900">
              <a:spcAft>
                <a:spcPts val="400"/>
              </a:spcAft>
            </a:pPr>
            <a:r>
              <a:rPr lang="en-US" sz="1200" dirty="0"/>
              <a:t>Develop specific ergonomic and protective equipment adapted to women </a:t>
            </a:r>
            <a:r>
              <a:rPr lang="en-US" sz="1200" dirty="0" smtClean="0"/>
              <a:t>characteristics</a:t>
            </a:r>
            <a:endParaRPr lang="en-US" sz="1200" dirty="0"/>
          </a:p>
          <a:p>
            <a:pPr marL="0" lvl="1" indent="0" algn="just" defTabSz="342900">
              <a:spcBef>
                <a:spcPts val="1100"/>
              </a:spcBef>
              <a:buClr>
                <a:srgbClr val="003399"/>
              </a:buClr>
              <a:buNone/>
            </a:pPr>
            <a:r>
              <a:rPr lang="en-US" sz="1200" b="1" dirty="0">
                <a:solidFill>
                  <a:schemeClr val="accent1"/>
                </a:solidFill>
              </a:rPr>
              <a:t>c)	Specific policy recommendations targeting migrant workers:</a:t>
            </a:r>
          </a:p>
          <a:p>
            <a:pPr marL="536575" lvl="1" indent="-176213" algn="just" defTabSz="342900">
              <a:spcAft>
                <a:spcPts val="400"/>
              </a:spcAft>
            </a:pPr>
            <a:r>
              <a:rPr lang="en-US" sz="1200" dirty="0"/>
              <a:t>Improve access of migrant workers to relevant key public services (health, accommodation</a:t>
            </a:r>
            <a:r>
              <a:rPr lang="en-US" sz="1200" dirty="0" smtClean="0"/>
              <a:t>)</a:t>
            </a:r>
            <a:endParaRPr lang="en-US" sz="1200" dirty="0"/>
          </a:p>
          <a:p>
            <a:pPr marL="536575" lvl="1" indent="-176213" algn="just" defTabSz="342900">
              <a:spcAft>
                <a:spcPts val="400"/>
              </a:spcAft>
            </a:pPr>
            <a:r>
              <a:rPr lang="en-US" sz="1200" dirty="0"/>
              <a:t>Facilitate the adaptation of migrant workers to the work culture of their host country, particularly on OSH </a:t>
            </a:r>
            <a:r>
              <a:rPr lang="en-US" sz="1200" dirty="0" smtClean="0"/>
              <a:t>issues</a:t>
            </a:r>
            <a:endParaRPr lang="en-US" sz="1200" dirty="0"/>
          </a:p>
          <a:p>
            <a:pPr marL="536575" lvl="1" indent="-176213" algn="just" defTabSz="342900">
              <a:spcAft>
                <a:spcPts val="400"/>
              </a:spcAft>
            </a:pPr>
            <a:r>
              <a:rPr lang="en-US" sz="1200" dirty="0"/>
              <a:t>Overcome language barriers for migrant </a:t>
            </a:r>
            <a:r>
              <a:rPr lang="en-US" sz="1200" dirty="0" smtClean="0"/>
              <a:t>workers</a:t>
            </a:r>
            <a:endParaRPr lang="en-US" sz="1200" dirty="0"/>
          </a:p>
          <a:p>
            <a:pPr marL="536575" lvl="1" indent="-176213" algn="just" defTabSz="342900">
              <a:spcAft>
                <a:spcPts val="400"/>
              </a:spcAft>
            </a:pPr>
            <a:r>
              <a:rPr lang="en-US" sz="1200" dirty="0"/>
              <a:t>Facilitate the recognition of educational/vocational qualifications obtained </a:t>
            </a:r>
            <a:r>
              <a:rPr lang="en-US" sz="1200" dirty="0" smtClean="0"/>
              <a:t>abroad</a:t>
            </a:r>
            <a:endParaRPr lang="en-US" sz="1200" dirty="0"/>
          </a:p>
          <a:p>
            <a:pPr marL="0" lvl="1" indent="0" algn="just" defTabSz="342900">
              <a:spcBef>
                <a:spcPts val="1100"/>
              </a:spcBef>
              <a:buClr>
                <a:srgbClr val="003399"/>
              </a:buClr>
              <a:buNone/>
            </a:pPr>
            <a:r>
              <a:rPr lang="en-US" sz="1200" b="1" dirty="0">
                <a:solidFill>
                  <a:schemeClr val="accent1"/>
                </a:solidFill>
              </a:rPr>
              <a:t>d)	Specific policy recommendations targeting LGBTI workers:</a:t>
            </a:r>
          </a:p>
          <a:p>
            <a:pPr marL="536575" lvl="1" indent="-176213" algn="just" defTabSz="342900">
              <a:spcAft>
                <a:spcPts val="400"/>
              </a:spcAft>
            </a:pPr>
            <a:r>
              <a:rPr lang="en-US" sz="1200" dirty="0"/>
              <a:t>Increase knowledge on the main work-related health risk factors for LGBTI </a:t>
            </a:r>
            <a:r>
              <a:rPr lang="en-US" sz="1200" dirty="0" smtClean="0"/>
              <a:t>workers</a:t>
            </a:r>
            <a:endParaRPr lang="en-US" sz="1200" dirty="0"/>
          </a:p>
          <a:p>
            <a:pPr marL="536575" lvl="1" indent="-176213" algn="just" defTabSz="342900">
              <a:spcAft>
                <a:spcPts val="400"/>
              </a:spcAft>
            </a:pPr>
            <a:r>
              <a:rPr lang="en-US" sz="1200" dirty="0" smtClean="0"/>
              <a:t>Apply </a:t>
            </a:r>
            <a:r>
              <a:rPr lang="en-US" sz="1200" dirty="0"/>
              <a:t>health and safety legislation in a non-binary-sensitive </a:t>
            </a:r>
            <a:r>
              <a:rPr lang="en-US" sz="1200" dirty="0" smtClean="0"/>
              <a:t>way, develop </a:t>
            </a:r>
            <a:r>
              <a:rPr lang="en-US" sz="1200" dirty="0"/>
              <a:t>guidance on </a:t>
            </a:r>
            <a:r>
              <a:rPr lang="en-US" sz="1200" dirty="0" smtClean="0"/>
              <a:t>this</a:t>
            </a:r>
          </a:p>
          <a:p>
            <a:pPr marL="536575" lvl="1" indent="-176213" algn="just" defTabSz="342900">
              <a:spcAft>
                <a:spcPts val="400"/>
              </a:spcAft>
            </a:pPr>
            <a:r>
              <a:rPr lang="en-US" sz="1200" dirty="0" smtClean="0"/>
              <a:t>Develop </a:t>
            </a:r>
            <a:r>
              <a:rPr lang="en-US" sz="1200" dirty="0"/>
              <a:t>LGBTI company policies that take into account the diverse LGBTI </a:t>
            </a:r>
            <a:r>
              <a:rPr lang="en-US" sz="1200" dirty="0" smtClean="0"/>
              <a:t>realities</a:t>
            </a:r>
            <a:endParaRPr lang="en-US" sz="1200" dirty="0"/>
          </a:p>
          <a:p>
            <a:pPr marL="0" indent="0">
              <a:buNone/>
            </a:pPr>
            <a:endParaRPr lang="en-US" sz="1200" dirty="0" smtClean="0"/>
          </a:p>
          <a:p>
            <a:pPr marL="0" indent="0">
              <a:buNone/>
            </a:pPr>
            <a:endParaRPr lang="en-US" sz="12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397916" cy="612081"/>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altLang="en-US" sz="2400" dirty="0" smtClean="0"/>
              <a:t>Policy </a:t>
            </a:r>
            <a:r>
              <a:rPr lang="en-GB" altLang="en-US" sz="2400" dirty="0"/>
              <a:t>recommendations</a:t>
            </a:r>
            <a:r>
              <a:rPr lang="en-GB" altLang="en-US" sz="2400" dirty="0" smtClean="0"/>
              <a:t> </a:t>
            </a:r>
            <a:endParaRPr lang="en-GB"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3550" y="2357161"/>
            <a:ext cx="2088231" cy="2304256"/>
          </a:xfrm>
          <a:prstGeom prst="rect">
            <a:avLst/>
          </a:prstGeom>
        </p:spPr>
      </p:pic>
    </p:spTree>
    <p:extLst>
      <p:ext uri="{BB962C8B-B14F-4D97-AF65-F5344CB8AC3E}">
        <p14:creationId xmlns:p14="http://schemas.microsoft.com/office/powerpoint/2010/main" val="591221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Resources</a:t>
            </a:r>
            <a:endParaRPr lang="en-GB" sz="2400" dirty="0"/>
          </a:p>
        </p:txBody>
      </p:sp>
      <p:sp>
        <p:nvSpPr>
          <p:cNvPr id="3" name="Content Placeholder 2"/>
          <p:cNvSpPr>
            <a:spLocks noGrp="1"/>
          </p:cNvSpPr>
          <p:nvPr>
            <p:ph sz="half" idx="1"/>
          </p:nvPr>
        </p:nvSpPr>
        <p:spPr>
          <a:xfrm>
            <a:off x="539750" y="915988"/>
            <a:ext cx="7632700" cy="3566012"/>
          </a:xfrm>
        </p:spPr>
        <p:txBody>
          <a:bodyPr>
            <a:normAutofit/>
          </a:bodyPr>
          <a:lstStyle/>
          <a:p>
            <a:r>
              <a:rPr lang="en-US" b="0" dirty="0" smtClean="0"/>
              <a:t>EU-OSHA (</a:t>
            </a:r>
            <a:r>
              <a:rPr lang="en-US" b="0" dirty="0"/>
              <a:t>European Agency for Safety and Health at Work), Work-related musculoskeletal disorders: prevalence, costs and demographics in the </a:t>
            </a:r>
            <a:r>
              <a:rPr lang="en-US" b="0" dirty="0" smtClean="0"/>
              <a:t>EU, 2019. </a:t>
            </a:r>
            <a:r>
              <a:rPr lang="en-US" b="0" dirty="0"/>
              <a:t>Available at: </a:t>
            </a:r>
            <a:r>
              <a:rPr lang="en-US" b="0" dirty="0">
                <a:hlinkClick r:id="rId2"/>
              </a:rPr>
              <a:t>https://</a:t>
            </a:r>
            <a:r>
              <a:rPr lang="en-US" b="0" dirty="0" smtClean="0">
                <a:hlinkClick r:id="rId2"/>
              </a:rPr>
              <a:t>osha.europa.eu/en/publications/msds-facts-and-figures-overview-prevalence-costs-and-demographics-msds-europe/view</a:t>
            </a:r>
            <a:r>
              <a:rPr lang="en-US" b="0" dirty="0" smtClean="0"/>
              <a:t> </a:t>
            </a:r>
          </a:p>
          <a:p>
            <a:r>
              <a:rPr lang="en-US" b="0" dirty="0"/>
              <a:t>EU-OSHA (European Agency for Safety and Health at Work), Preventing musculoskeletal disorders in a diverse workforce: risk factors for women, migrants and LGBTI workers, 2020. Available at: </a:t>
            </a:r>
            <a:r>
              <a:rPr lang="en-US" b="0" dirty="0">
                <a:hlinkClick r:id="rId3"/>
              </a:rPr>
              <a:t>https://osha.europa.eu/en/publications/preventing-musculoskeletal-disorders-diverse-workforce-risk-factors-women-migrants-and/view</a:t>
            </a:r>
            <a:r>
              <a:rPr lang="en-US" b="0" dirty="0"/>
              <a:t> </a:t>
            </a:r>
          </a:p>
          <a:p>
            <a:r>
              <a:rPr lang="en-US" b="0" dirty="0"/>
              <a:t>EU-OSHA (European Agency for Safety and Health at Work), Analysis of case studies on working with chronic musculoskeletal disorders, 2020. Available at: </a:t>
            </a:r>
            <a:r>
              <a:rPr lang="en-US" b="0" dirty="0">
                <a:hlinkClick r:id="rId4"/>
              </a:rPr>
              <a:t>https://osha.europa.eu/en/publications/analysis-case-studies-working-chronic-musculoskeletal-disorders/view</a:t>
            </a:r>
            <a:r>
              <a:rPr lang="en-US" b="0" dirty="0"/>
              <a:t> </a:t>
            </a:r>
          </a:p>
          <a:p>
            <a:r>
              <a:rPr lang="en-US" b="0" dirty="0"/>
              <a:t>EU-OSHA (European Agency for Safety and Health at Work), Work-related musculoskeletal disorders: from research to practice. What can be learnt?, 2020. Available at: </a:t>
            </a:r>
            <a:r>
              <a:rPr lang="en-US" b="0" dirty="0">
                <a:hlinkClick r:id="rId5"/>
              </a:rPr>
              <a:t>https://osha.europa.eu/en/publications/work-related-musculoskeletal-disorders-research-practice-what-can-be-learnt/view</a:t>
            </a:r>
            <a:r>
              <a:rPr lang="en-US" b="0" dirty="0"/>
              <a:t> </a:t>
            </a:r>
          </a:p>
          <a:p>
            <a:r>
              <a:rPr lang="en-US" b="0" dirty="0"/>
              <a:t>EU-OSHA (European Agency for Safety and Health at Work), Prevention policy and practice. Approaches to tackling work-related musculoskeletal disorders, 2020. Available at: </a:t>
            </a:r>
            <a:r>
              <a:rPr lang="en-US" b="0" dirty="0">
                <a:hlinkClick r:id="rId6"/>
              </a:rPr>
              <a:t>https://osha.europa.eu/en/publications/prevention-policy-and-practice-approaches-tackling-work-related-musculoskeletal/view</a:t>
            </a:r>
            <a:endParaRPr lang="en-US" b="0" dirty="0"/>
          </a:p>
          <a:p>
            <a:r>
              <a:rPr lang="en-US" b="0" dirty="0"/>
              <a:t>EU-OSHA (European Agency for Safety and Health at Work), </a:t>
            </a:r>
            <a:r>
              <a:rPr lang="en-US" b="0" dirty="0" smtClean="0"/>
              <a:t>Work-related </a:t>
            </a:r>
            <a:r>
              <a:rPr lang="en-US" b="0" dirty="0"/>
              <a:t>musculoskeletal disorders: why are they still so prevalent? Evidence from a literature </a:t>
            </a:r>
            <a:r>
              <a:rPr lang="en-US" b="0" dirty="0" smtClean="0"/>
              <a:t>review. </a:t>
            </a:r>
            <a:r>
              <a:rPr lang="en-US" b="0" dirty="0"/>
              <a:t>Available at: </a:t>
            </a:r>
            <a:r>
              <a:rPr lang="en-US" b="0" dirty="0">
                <a:hlinkClick r:id="rId7"/>
              </a:rPr>
              <a:t>https://</a:t>
            </a:r>
            <a:r>
              <a:rPr lang="en-US" b="0" dirty="0" smtClean="0">
                <a:hlinkClick r:id="rId7"/>
              </a:rPr>
              <a:t>osha.europa.eu/en/publications/work-related-musculoskeletal-disorders-why-are-they-still-so-prevalent-evidence/view</a:t>
            </a:r>
            <a:r>
              <a:rPr lang="en-US" b="0" dirty="0" smtClean="0"/>
              <a:t> </a:t>
            </a:r>
          </a:p>
          <a:p>
            <a:r>
              <a:rPr lang="en-US" b="0" dirty="0"/>
              <a:t>EUROFOUND (European Foundation for the Improvement of Living and Working </a:t>
            </a:r>
            <a:r>
              <a:rPr lang="en-US" b="0" dirty="0" smtClean="0"/>
              <a:t>Conditions</a:t>
            </a:r>
            <a:r>
              <a:rPr lang="en-US" b="0" dirty="0"/>
              <a:t>), Sixth European Working Conditions Survey – Overview </a:t>
            </a:r>
            <a:r>
              <a:rPr lang="en-US" b="0" dirty="0" smtClean="0"/>
              <a:t>report, 2015. </a:t>
            </a:r>
            <a:r>
              <a:rPr lang="en-US" b="0" dirty="0"/>
              <a:t>Available at: </a:t>
            </a:r>
            <a:r>
              <a:rPr lang="en-US" b="0" dirty="0">
                <a:hlinkClick r:id="rId8"/>
              </a:rPr>
              <a:t>https://</a:t>
            </a:r>
            <a:r>
              <a:rPr lang="en-US" b="0" dirty="0" smtClean="0">
                <a:hlinkClick r:id="rId8"/>
              </a:rPr>
              <a:t>www.eurofound.europa.eu/publications/report/2016/working-conditions/sixth-european-working-conditions-survey-overview-report</a:t>
            </a:r>
            <a:r>
              <a:rPr lang="en-US" b="0" dirty="0" smtClean="0"/>
              <a:t> </a:t>
            </a:r>
            <a:endParaRPr lang="en-US" b="0" dirty="0"/>
          </a:p>
        </p:txBody>
      </p:sp>
    </p:spTree>
    <p:extLst>
      <p:ext uri="{BB962C8B-B14F-4D97-AF65-F5344CB8AC3E}">
        <p14:creationId xmlns:p14="http://schemas.microsoft.com/office/powerpoint/2010/main" val="643781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Resources</a:t>
            </a:r>
            <a:endParaRPr lang="en-GB" sz="2400" dirty="0"/>
          </a:p>
        </p:txBody>
      </p:sp>
      <p:sp>
        <p:nvSpPr>
          <p:cNvPr id="3" name="Content Placeholder 2"/>
          <p:cNvSpPr>
            <a:spLocks noGrp="1"/>
          </p:cNvSpPr>
          <p:nvPr>
            <p:ph sz="half" idx="1"/>
          </p:nvPr>
        </p:nvSpPr>
        <p:spPr>
          <a:xfrm>
            <a:off x="539750" y="915988"/>
            <a:ext cx="7632700" cy="3566012"/>
          </a:xfrm>
        </p:spPr>
        <p:txBody>
          <a:bodyPr>
            <a:normAutofit lnSpcReduction="10000"/>
          </a:bodyPr>
          <a:lstStyle/>
          <a:p>
            <a:r>
              <a:rPr lang="en-US" b="0" dirty="0" smtClean="0"/>
              <a:t>EUROSTAT (</a:t>
            </a:r>
            <a:r>
              <a:rPr lang="en-GB" b="0" dirty="0"/>
              <a:t>European Statistical Office</a:t>
            </a:r>
            <a:r>
              <a:rPr lang="en-US" b="0" dirty="0" smtClean="0"/>
              <a:t>), Labour Force Survey core module, 2018. </a:t>
            </a:r>
            <a:r>
              <a:rPr lang="en-US" b="0" dirty="0"/>
              <a:t>Available at</a:t>
            </a:r>
            <a:r>
              <a:rPr lang="en-US" b="0" dirty="0" smtClean="0"/>
              <a:t>:</a:t>
            </a:r>
            <a:r>
              <a:rPr lang="en-GB" b="0" dirty="0" smtClean="0"/>
              <a:t> </a:t>
            </a:r>
            <a:r>
              <a:rPr lang="en-GB" b="0" dirty="0">
                <a:hlinkClick r:id="rId3"/>
              </a:rPr>
              <a:t>https://</a:t>
            </a:r>
            <a:r>
              <a:rPr lang="en-GB" b="0" dirty="0" smtClean="0">
                <a:hlinkClick r:id="rId3"/>
              </a:rPr>
              <a:t>ec.europa.eu/eurostat/data/database</a:t>
            </a:r>
            <a:endParaRPr lang="en-GB" b="0" dirty="0" smtClean="0"/>
          </a:p>
          <a:p>
            <a:r>
              <a:rPr lang="en-US" b="0" dirty="0"/>
              <a:t>FRA (European Union Agency for Fundamental Rights), Survey on </a:t>
            </a:r>
            <a:r>
              <a:rPr lang="en-US" b="0" dirty="0" smtClean="0"/>
              <a:t>Women’s Well-being </a:t>
            </a:r>
            <a:r>
              <a:rPr lang="en-US" b="0" dirty="0"/>
              <a:t>and </a:t>
            </a:r>
            <a:r>
              <a:rPr lang="en-US" b="0" dirty="0" smtClean="0"/>
              <a:t>Safety </a:t>
            </a:r>
            <a:r>
              <a:rPr lang="en-US" b="0" dirty="0"/>
              <a:t>in Europe, 2012. Available at:  </a:t>
            </a:r>
            <a:r>
              <a:rPr lang="en-US" b="0" dirty="0">
                <a:hlinkClick r:id="rId4"/>
              </a:rPr>
              <a:t>https://fra.europa.eu/en/project/2012/fra-survey-gender-based-violence-against-women</a:t>
            </a:r>
            <a:r>
              <a:rPr lang="en-US" b="0" dirty="0"/>
              <a:t> </a:t>
            </a:r>
            <a:endParaRPr lang="en-GB" b="0" dirty="0" smtClean="0"/>
          </a:p>
          <a:p>
            <a:r>
              <a:rPr lang="en-US" b="0" dirty="0" smtClean="0"/>
              <a:t>FRA (European </a:t>
            </a:r>
            <a:r>
              <a:rPr lang="en-US" b="0" dirty="0"/>
              <a:t>Union Agency for Fundamental </a:t>
            </a:r>
            <a:r>
              <a:rPr lang="en-US" b="0" dirty="0" smtClean="0"/>
              <a:t>Rights), EU LGBTI Survey II, 2020. </a:t>
            </a:r>
            <a:r>
              <a:rPr lang="en-US" b="0" dirty="0"/>
              <a:t>Available at: </a:t>
            </a:r>
            <a:r>
              <a:rPr lang="en-US" b="0" dirty="0" smtClean="0">
                <a:hlinkClick r:id="rId5"/>
              </a:rPr>
              <a:t>https</a:t>
            </a:r>
            <a:r>
              <a:rPr lang="en-US" b="0" dirty="0">
                <a:hlinkClick r:id="rId5"/>
              </a:rPr>
              <a:t>://</a:t>
            </a:r>
            <a:r>
              <a:rPr lang="en-US" b="0" dirty="0" smtClean="0">
                <a:hlinkClick r:id="rId5"/>
              </a:rPr>
              <a:t>fra.europa.eu/en/data-and-maps/2020/lgbti-survey-data-explorer</a:t>
            </a:r>
            <a:r>
              <a:rPr lang="en-US" b="0" dirty="0" smtClean="0"/>
              <a:t>  </a:t>
            </a:r>
          </a:p>
          <a:p>
            <a:pPr marL="0" indent="0">
              <a:buNone/>
            </a:pPr>
            <a:endParaRPr lang="en-US" b="0" dirty="0"/>
          </a:p>
          <a:p>
            <a:pPr marL="0" indent="0">
              <a:buNone/>
            </a:pPr>
            <a:r>
              <a:rPr lang="en-US" dirty="0" smtClean="0"/>
              <a:t>Practical resources:</a:t>
            </a:r>
          </a:p>
          <a:p>
            <a:r>
              <a:rPr lang="en-US" b="0" dirty="0" smtClean="0"/>
              <a:t>Workforce diversity and risk assessment: ensuring everyone is covered. Summary of an Agency report. Available at: </a:t>
            </a:r>
            <a:r>
              <a:rPr lang="da-DK" b="0" u="sng" dirty="0">
                <a:hlinkClick r:id="rId6"/>
              </a:rPr>
              <a:t>https://</a:t>
            </a:r>
            <a:r>
              <a:rPr lang="da-DK" b="0" u="sng" dirty="0" smtClean="0">
                <a:hlinkClick r:id="rId6"/>
              </a:rPr>
              <a:t>osha.europa.eu/en/publications/factsheets/87</a:t>
            </a:r>
            <a:endParaRPr lang="da-DK" b="0" u="sng" dirty="0" smtClean="0"/>
          </a:p>
          <a:p>
            <a:r>
              <a:rPr lang="da-DK" b="0" dirty="0" smtClean="0"/>
              <a:t>Including gender issues in risk assessement. Available at: </a:t>
            </a:r>
            <a:r>
              <a:rPr lang="da-DK" b="0" dirty="0">
                <a:hlinkClick r:id="rId7"/>
              </a:rPr>
              <a:t>https://</a:t>
            </a:r>
            <a:r>
              <a:rPr lang="da-DK" b="0" dirty="0" smtClean="0">
                <a:hlinkClick r:id="rId7"/>
              </a:rPr>
              <a:t>osha.europa.eu/en/publications/factsheet-43-including-gender-issues-risk-assessment</a:t>
            </a:r>
            <a:r>
              <a:rPr lang="da-DK" b="0" dirty="0" smtClean="0"/>
              <a:t> </a:t>
            </a:r>
            <a:endParaRPr lang="en-US" b="0" dirty="0"/>
          </a:p>
          <a:p>
            <a:r>
              <a:rPr lang="en-US" b="0" dirty="0" smtClean="0"/>
              <a:t>Diversity-sensitive risk assessment, Guide EMEX – SLIC. English version available </a:t>
            </a:r>
            <a:r>
              <a:rPr lang="en-US" b="0" dirty="0"/>
              <a:t>at: </a:t>
            </a:r>
            <a:r>
              <a:rPr lang="en-GB" b="0" u="sng" dirty="0">
                <a:hlinkClick r:id="rId8"/>
              </a:rPr>
              <a:t>https://circabc.europa.eu/ui/group/fea534f4-2590-4490-bca6-504782b47c79/library/341d5e56-dc0c-41ce-ba77-be660f3cf810/details</a:t>
            </a:r>
            <a:r>
              <a:rPr lang="en-GB" b="0" dirty="0"/>
              <a:t> </a:t>
            </a:r>
            <a:endParaRPr lang="en-US" b="0" dirty="0"/>
          </a:p>
          <a:p>
            <a:r>
              <a:rPr lang="en-US" b="0" dirty="0"/>
              <a:t>Diversity-sensitive risk assessment, Guide EMEX – SLIC. </a:t>
            </a:r>
            <a:r>
              <a:rPr lang="en-US" b="0" dirty="0" smtClean="0"/>
              <a:t>Language versions </a:t>
            </a:r>
            <a:r>
              <a:rPr lang="en-US" b="0" dirty="0"/>
              <a:t>available at: </a:t>
            </a:r>
            <a:r>
              <a:rPr lang="en-US" b="0" dirty="0" smtClean="0">
                <a:hlinkClick r:id="rId9"/>
              </a:rPr>
              <a:t>https</a:t>
            </a:r>
            <a:r>
              <a:rPr lang="en-US" b="0" dirty="0">
                <a:hlinkClick r:id="rId9"/>
              </a:rPr>
              <a:t>://</a:t>
            </a:r>
            <a:r>
              <a:rPr lang="en-US" b="0" dirty="0" smtClean="0">
                <a:hlinkClick r:id="rId9"/>
              </a:rPr>
              <a:t>circabc.europa.eu/ui/group/fea534f4-2590-4490-bca6-504782b47c79/library/e9ec023f-cb5f-4e09-ac6a-6b5ffe05e729?p=1&amp;n=10&amp;sort=modified_DESC</a:t>
            </a:r>
            <a:r>
              <a:rPr lang="en-US" b="0" dirty="0" smtClean="0"/>
              <a:t> </a:t>
            </a:r>
          </a:p>
          <a:p>
            <a:r>
              <a:rPr lang="en-US" b="0" dirty="0" smtClean="0"/>
              <a:t>EU-OSHA Practical tools and guidance MSDs database, “Worker diversity” Priority area:  </a:t>
            </a:r>
            <a:r>
              <a:rPr lang="en-US" b="0" dirty="0">
                <a:hlinkClick r:id="rId10"/>
              </a:rPr>
              <a:t>https://</a:t>
            </a:r>
            <a:r>
              <a:rPr lang="en-US" b="0" dirty="0" smtClean="0">
                <a:hlinkClick r:id="rId10"/>
              </a:rPr>
              <a:t>healthy-workplaces.eu/en/tools-and-publications/practical-tools?f%5B0%5D=field_msd_priority_area%3A3503</a:t>
            </a:r>
            <a:r>
              <a:rPr lang="en-US" b="0" dirty="0" smtClean="0"/>
              <a:t> </a:t>
            </a:r>
            <a:endParaRPr lang="en-US" b="0" dirty="0"/>
          </a:p>
          <a:p>
            <a:r>
              <a:rPr lang="en-US" b="0" dirty="0"/>
              <a:t>Mainstreaming gender into occupational safety and health practice. Available at </a:t>
            </a:r>
            <a:r>
              <a:rPr lang="en-GB" b="0" dirty="0" smtClean="0">
                <a:hlinkClick r:id="rId11"/>
              </a:rPr>
              <a:t>https</a:t>
            </a:r>
            <a:r>
              <a:rPr lang="en-GB" b="0" dirty="0">
                <a:hlinkClick r:id="rId11"/>
              </a:rPr>
              <a:t>://</a:t>
            </a:r>
            <a:r>
              <a:rPr lang="en-GB" b="0" dirty="0" smtClean="0">
                <a:hlinkClick r:id="rId11"/>
              </a:rPr>
              <a:t>osha.europa.eu/en/publications/mainstreaming-gender-occupational-safety-and-health-practice/view</a:t>
            </a:r>
            <a:r>
              <a:rPr lang="en-GB" b="0" dirty="0" smtClean="0"/>
              <a:t>  </a:t>
            </a:r>
            <a:endParaRPr lang="en-GB" b="0" dirty="0"/>
          </a:p>
          <a:p>
            <a:endParaRPr lang="en-US" b="0" dirty="0" smtClean="0"/>
          </a:p>
        </p:txBody>
      </p:sp>
    </p:spTree>
    <p:extLst>
      <p:ext uri="{BB962C8B-B14F-4D97-AF65-F5344CB8AC3E}">
        <p14:creationId xmlns:p14="http://schemas.microsoft.com/office/powerpoint/2010/main" val="1254067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extLst>
              <p:ext uri="{D42A27DB-BD31-4B8C-83A1-F6EECF244321}">
                <p14:modId xmlns:p14="http://schemas.microsoft.com/office/powerpoint/2010/main" val="4027757248"/>
              </p:ext>
            </p:extLst>
          </p:nvPr>
        </p:nvGraphicFramePr>
        <p:xfrm>
          <a:off x="539750" y="987574"/>
          <a:ext cx="7632700" cy="3304251"/>
        </p:xfrm>
        <a:graphic>
          <a:graphicData uri="http://schemas.openxmlformats.org/drawingml/2006/table">
            <a:tbl>
              <a:tblPr firstRow="1" firstCol="1" bandRow="1">
                <a:tableStyleId>{5C22544A-7EE6-4342-B048-85BDC9FD1C3A}</a:tableStyleId>
              </a:tblPr>
              <a:tblGrid>
                <a:gridCol w="3433786">
                  <a:extLst>
                    <a:ext uri="{9D8B030D-6E8A-4147-A177-3AD203B41FA5}">
                      <a16:colId xmlns:a16="http://schemas.microsoft.com/office/drawing/2014/main" val="3805429375"/>
                    </a:ext>
                  </a:extLst>
                </a:gridCol>
                <a:gridCol w="4198914">
                  <a:extLst>
                    <a:ext uri="{9D8B030D-6E8A-4147-A177-3AD203B41FA5}">
                      <a16:colId xmlns:a16="http://schemas.microsoft.com/office/drawing/2014/main" val="3444078073"/>
                    </a:ext>
                  </a:extLst>
                </a:gridCol>
              </a:tblGrid>
              <a:tr h="201508">
                <a:tc>
                  <a:txBody>
                    <a:bodyPr/>
                    <a:lstStyle/>
                    <a:p>
                      <a:pPr marL="68580" algn="ctr">
                        <a:lnSpc>
                          <a:spcPts val="1200"/>
                        </a:lnSpc>
                        <a:spcBef>
                          <a:spcPts val="600"/>
                        </a:spcBef>
                        <a:spcAft>
                          <a:spcPts val="600"/>
                        </a:spcAft>
                      </a:pPr>
                      <a:r>
                        <a:rPr lang="en-GB" sz="1000" b="1" kern="1200" dirty="0" smtClean="0">
                          <a:solidFill>
                            <a:schemeClr val="lt1"/>
                          </a:solidFill>
                          <a:effectLst/>
                          <a:latin typeface="+mn-lt"/>
                          <a:ea typeface="+mn-ea"/>
                          <a:cs typeface="+mn-cs"/>
                        </a:rPr>
                        <a:t>Title of initiative</a:t>
                      </a:r>
                      <a:endParaRPr lang="en-GB" sz="1000" b="1" kern="1200" dirty="0">
                        <a:solidFill>
                          <a:schemeClr val="lt1"/>
                        </a:solidFill>
                        <a:effectLst/>
                        <a:latin typeface="+mn-lt"/>
                        <a:ea typeface="+mn-ea"/>
                        <a:cs typeface="+mn-cs"/>
                      </a:endParaRPr>
                    </a:p>
                  </a:txBody>
                  <a:tcPr marL="53014" marR="53014" marT="0" marB="0" anchor="ctr"/>
                </a:tc>
                <a:tc>
                  <a:txBody>
                    <a:bodyPr/>
                    <a:lstStyle/>
                    <a:p>
                      <a:pPr marL="68580" algn="ctr">
                        <a:lnSpc>
                          <a:spcPts val="1200"/>
                        </a:lnSpc>
                        <a:spcBef>
                          <a:spcPts val="600"/>
                        </a:spcBef>
                        <a:spcAft>
                          <a:spcPts val="600"/>
                        </a:spcAft>
                      </a:pPr>
                      <a:r>
                        <a:rPr lang="en-GB" sz="1000" b="1" kern="1200" dirty="0" smtClean="0">
                          <a:solidFill>
                            <a:schemeClr val="lt1"/>
                          </a:solidFill>
                          <a:effectLst/>
                          <a:latin typeface="+mn-lt"/>
                          <a:ea typeface="+mn-ea"/>
                          <a:cs typeface="+mn-cs"/>
                        </a:rPr>
                        <a:t>Web</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4087080459"/>
                  </a:ext>
                </a:extLst>
              </a:tr>
              <a:tr h="310274">
                <a:tc>
                  <a:txBody>
                    <a:bodyPr/>
                    <a:lstStyle/>
                    <a:p>
                      <a:pPr marL="68580" algn="l" defTabSz="257175" rtl="0" eaLnBrk="1" latinLnBrk="0" hangingPunct="1">
                        <a:lnSpc>
                          <a:spcPct val="100000"/>
                        </a:lnSpc>
                        <a:spcBef>
                          <a:spcPts val="0"/>
                        </a:spcBef>
                        <a:spcAft>
                          <a:spcPts val="0"/>
                        </a:spcAft>
                      </a:pPr>
                      <a:r>
                        <a:rPr lang="en-GB" sz="1000" b="1" kern="1200" dirty="0">
                          <a:solidFill>
                            <a:schemeClr val="lt1"/>
                          </a:solidFill>
                          <a:effectLst/>
                          <a:latin typeface="+mn-lt"/>
                          <a:ea typeface="+mn-ea"/>
                          <a:cs typeface="+mn-cs"/>
                        </a:rPr>
                        <a:t>National Strategy for the Work Environment</a:t>
                      </a:r>
                    </a:p>
                  </a:txBody>
                  <a:tcPr marL="53014" marR="53014" marT="0" marB="0" anchor="ctr"/>
                </a:tc>
                <a:tc>
                  <a:txBody>
                    <a:bodyPr/>
                    <a:lstStyle/>
                    <a:p>
                      <a:pPr marL="68580" algn="ctr">
                        <a:lnSpc>
                          <a:spcPct val="100000"/>
                        </a:lnSpc>
                        <a:spcBef>
                          <a:spcPts val="0"/>
                        </a:spcBef>
                        <a:spcAft>
                          <a:spcPts val="0"/>
                        </a:spcAft>
                      </a:pPr>
                      <a:r>
                        <a:rPr lang="en-US" sz="1000" b="1" kern="1200" dirty="0" smtClean="0">
                          <a:solidFill>
                            <a:schemeClr val="lt1"/>
                          </a:solidFill>
                          <a:effectLst/>
                          <a:latin typeface="+mn-lt"/>
                          <a:ea typeface="+mn-ea"/>
                          <a:cs typeface="+mn-cs"/>
                          <a:hlinkClick r:id="rId2"/>
                        </a:rPr>
                        <a:t>https://amid.dk/om-os/om-strategi-for-arbejdsmiljoeindsatsen-frem-til-2020/</a:t>
                      </a:r>
                      <a:r>
                        <a:rPr lang="en-US"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317514001"/>
                  </a:ext>
                </a:extLst>
              </a:tr>
              <a:tr h="620549">
                <a:tc>
                  <a:txBody>
                    <a:bodyPr/>
                    <a:lstStyle/>
                    <a:p>
                      <a:pPr marL="68580" algn="l" defTabSz="257175" rtl="0" eaLnBrk="1" latinLnBrk="0" hangingPunct="1">
                        <a:lnSpc>
                          <a:spcPct val="100000"/>
                        </a:lnSpc>
                        <a:spcBef>
                          <a:spcPts val="0"/>
                        </a:spcBef>
                        <a:spcAft>
                          <a:spcPts val="0"/>
                        </a:spcAft>
                      </a:pPr>
                      <a:r>
                        <a:rPr lang="en-GB" sz="1000" b="1" kern="1200" dirty="0">
                          <a:solidFill>
                            <a:schemeClr val="lt1"/>
                          </a:solidFill>
                          <a:effectLst/>
                          <a:latin typeface="+mn-lt"/>
                          <a:ea typeface="+mn-ea"/>
                          <a:cs typeface="+mn-cs"/>
                        </a:rPr>
                        <a:t>Airbus Diversity and Inclusion policy</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3"/>
                        </a:rPr>
                        <a:t>https://www.airbus.com/content/dam/channel-specific/website-/company/responsibility-and-sustainability/responsibility-andsustainability-landing-page/Responsibility-and-Sustainability-Charter-English.pdf</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2528965725"/>
                  </a:ext>
                </a:extLst>
              </a:tr>
              <a:tr h="310274">
                <a:tc>
                  <a:txBody>
                    <a:bodyPr/>
                    <a:lstStyle/>
                    <a:p>
                      <a:pPr marL="68580" algn="l" defTabSz="257175" rtl="0" eaLnBrk="1" latinLnBrk="0" hangingPunct="1">
                        <a:lnSpc>
                          <a:spcPct val="100000"/>
                        </a:lnSpc>
                        <a:spcBef>
                          <a:spcPts val="0"/>
                        </a:spcBef>
                        <a:spcAft>
                          <a:spcPts val="0"/>
                        </a:spcAft>
                      </a:pPr>
                      <a:r>
                        <a:rPr lang="en-GB" sz="1000" b="1" kern="1200" dirty="0">
                          <a:solidFill>
                            <a:schemeClr val="lt1"/>
                          </a:solidFill>
                          <a:effectLst/>
                          <a:latin typeface="+mn-lt"/>
                          <a:ea typeface="+mn-ea"/>
                          <a:cs typeface="+mn-cs"/>
                        </a:rPr>
                        <a:t>Shared Concerns and Joint Recommendations on Migrant Domestic and Care Work</a:t>
                      </a:r>
                    </a:p>
                  </a:txBody>
                  <a:tcPr marL="53014" marR="53014" marT="0" marB="0" anchor="ctr"/>
                </a:tc>
                <a:tc>
                  <a:txBody>
                    <a:bodyPr/>
                    <a:lstStyle/>
                    <a:p>
                      <a:pPr marL="68580" algn="ctr">
                        <a:lnSpc>
                          <a:spcPct val="100000"/>
                        </a:lnSpc>
                        <a:spcBef>
                          <a:spcPts val="0"/>
                        </a:spcBef>
                        <a:spcAft>
                          <a:spcPts val="0"/>
                        </a:spcAft>
                      </a:pPr>
                      <a:r>
                        <a:rPr lang="en-US" sz="1000" b="1" kern="1200" dirty="0" smtClean="0">
                          <a:solidFill>
                            <a:schemeClr val="lt1"/>
                          </a:solidFill>
                          <a:effectLst/>
                          <a:latin typeface="+mn-lt"/>
                          <a:ea typeface="+mn-ea"/>
                          <a:cs typeface="+mn-cs"/>
                          <a:hlinkClick r:id="rId4"/>
                        </a:rPr>
                        <a:t>https://picum.org/Documents/Publi/2018/concerns_recommendations_migrant_domestic_care_work_February2018.pdf</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751261000"/>
                  </a:ext>
                </a:extLst>
              </a:tr>
              <a:tr h="310274">
                <a:tc>
                  <a:txBody>
                    <a:bodyPr/>
                    <a:lstStyle/>
                    <a:p>
                      <a:pPr marL="68580" algn="l" defTabSz="257175" rtl="0" eaLnBrk="1" latinLnBrk="0" hangingPunct="1">
                        <a:lnSpc>
                          <a:spcPct val="100000"/>
                        </a:lnSpc>
                        <a:spcBef>
                          <a:spcPts val="0"/>
                        </a:spcBef>
                        <a:spcAft>
                          <a:spcPts val="0"/>
                        </a:spcAft>
                      </a:pPr>
                      <a:r>
                        <a:rPr lang="en-GB" sz="1000" b="1" kern="1200" dirty="0">
                          <a:solidFill>
                            <a:schemeClr val="lt1"/>
                          </a:solidFill>
                          <a:effectLst/>
                          <a:latin typeface="+mn-lt"/>
                          <a:ea typeface="+mn-ea"/>
                          <a:cs typeface="+mn-cs"/>
                        </a:rPr>
                        <a:t>Risk assessment toolkit for third-country nationals</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5"/>
                        </a:rPr>
                        <a:t>https://www.cislbrescia.it/wp-content/uploads/2011/11/Un-progetto-sulla-sicurezza-per-i-lavoratori-stranieri.pdf</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1597487541"/>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n-GB" sz="1000" b="1" kern="1200" dirty="0" smtClean="0">
                          <a:solidFill>
                            <a:schemeClr val="lt1"/>
                          </a:solidFill>
                          <a:effectLst/>
                          <a:latin typeface="+mn-lt"/>
                          <a:ea typeface="+mn-ea"/>
                          <a:cs typeface="+mn-cs"/>
                        </a:rPr>
                        <a:t>REDI- Business Network for LGBTI Inclusion and Diversity</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6"/>
                        </a:rPr>
                        <a:t>http://www.redi-lgbti.org/</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2168101947"/>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n-GB" sz="1000" b="1" kern="1200" dirty="0" smtClean="0">
                          <a:solidFill>
                            <a:schemeClr val="lt1"/>
                          </a:solidFill>
                          <a:effectLst/>
                          <a:latin typeface="+mn-lt"/>
                          <a:ea typeface="+mn-ea"/>
                          <a:cs typeface="+mn-cs"/>
                        </a:rPr>
                        <a:t>Women’s Work Environment</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7"/>
                        </a:rPr>
                        <a:t>https://www.av.se/arbetsmiljoarbete-och-inspektioner/arbeta-med-arbetsmiljon/jamstalldhet-i-arbetsmiljon/</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3811754884"/>
                  </a:ext>
                </a:extLst>
              </a:tr>
              <a:tr h="465412">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n-GB" sz="1000" b="1" kern="1200" dirty="0" smtClean="0">
                          <a:solidFill>
                            <a:schemeClr val="lt1"/>
                          </a:solidFill>
                          <a:effectLst/>
                          <a:latin typeface="+mn-lt"/>
                          <a:ea typeface="+mn-ea"/>
                          <a:cs typeface="+mn-cs"/>
                        </a:rPr>
                        <a:t>Toolkit for the Integration of the Gender Perspective in the Prevention of Occupational Risks</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8"/>
                        </a:rPr>
                        <a:t>http://www.osalan.euskadi.eus/contenidos/libro/gestion_201710/es_def/adjuntos/pautas_integracion_prl.pdf</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2515382"/>
                  </a:ext>
                </a:extLst>
              </a:tr>
              <a:tr h="310274">
                <a:tc>
                  <a:txBody>
                    <a:bodyPr/>
                    <a:lstStyle/>
                    <a:p>
                      <a:pPr marL="68580" marR="0" lvl="0" indent="0" algn="l" defTabSz="257175" rtl="0" eaLnBrk="1" fontAlgn="auto" latinLnBrk="0" hangingPunct="1">
                        <a:lnSpc>
                          <a:spcPct val="100000"/>
                        </a:lnSpc>
                        <a:spcBef>
                          <a:spcPts val="0"/>
                        </a:spcBef>
                        <a:spcAft>
                          <a:spcPts val="0"/>
                        </a:spcAft>
                        <a:buClrTx/>
                        <a:buSzTx/>
                        <a:buFontTx/>
                        <a:buNone/>
                        <a:tabLst/>
                        <a:defRPr/>
                      </a:pPr>
                      <a:r>
                        <a:rPr lang="en-GB" sz="1000" b="1" kern="1200" dirty="0" smtClean="0">
                          <a:solidFill>
                            <a:schemeClr val="lt1"/>
                          </a:solidFill>
                          <a:effectLst/>
                          <a:latin typeface="+mn-lt"/>
                          <a:ea typeface="+mn-ea"/>
                          <a:cs typeface="+mn-cs"/>
                        </a:rPr>
                        <a:t>Transgender Workplace Support Guide</a:t>
                      </a:r>
                    </a:p>
                  </a:txBody>
                  <a:tcPr marL="53014" marR="53014" marT="0" marB="0" anchor="ctr"/>
                </a:tc>
                <a:tc>
                  <a:txBody>
                    <a:bodyPr/>
                    <a:lstStyle/>
                    <a:p>
                      <a:pPr marL="68580" algn="ctr">
                        <a:lnSpc>
                          <a:spcPct val="100000"/>
                        </a:lnSpc>
                        <a:spcBef>
                          <a:spcPts val="0"/>
                        </a:spcBef>
                        <a:spcAft>
                          <a:spcPts val="0"/>
                        </a:spcAft>
                      </a:pPr>
                      <a:r>
                        <a:rPr lang="en-GB" sz="1000" b="1" kern="1200" dirty="0" smtClean="0">
                          <a:solidFill>
                            <a:schemeClr val="lt1"/>
                          </a:solidFill>
                          <a:effectLst/>
                          <a:latin typeface="+mn-lt"/>
                          <a:ea typeface="+mn-ea"/>
                          <a:cs typeface="+mn-cs"/>
                          <a:hlinkClick r:id="rId9"/>
                        </a:rPr>
                        <a:t>http://www.lgbthealth.org.uk/wp-content/uploads/2016/07/TWSP-Info-Guide-Final.pdf</a:t>
                      </a:r>
                      <a:r>
                        <a:rPr lang="en-GB" sz="1000" b="1" kern="1200" dirty="0" smtClean="0">
                          <a:solidFill>
                            <a:schemeClr val="lt1"/>
                          </a:solidFill>
                          <a:effectLst/>
                          <a:latin typeface="+mn-lt"/>
                          <a:ea typeface="+mn-ea"/>
                          <a:cs typeface="+mn-cs"/>
                        </a:rPr>
                        <a:t> </a:t>
                      </a:r>
                      <a:endParaRPr lang="en-GB" sz="1000" b="1" kern="1200" dirty="0">
                        <a:solidFill>
                          <a:schemeClr val="lt1"/>
                        </a:solidFill>
                        <a:effectLst/>
                        <a:latin typeface="+mn-lt"/>
                        <a:ea typeface="+mn-ea"/>
                        <a:cs typeface="+mn-cs"/>
                      </a:endParaRPr>
                    </a:p>
                  </a:txBody>
                  <a:tcPr marL="53014" marR="53014" marT="0" marB="0" anchor="ctr"/>
                </a:tc>
                <a:extLst>
                  <a:ext uri="{0D108BD9-81ED-4DB2-BD59-A6C34878D82A}">
                    <a16:rowId xmlns:a16="http://schemas.microsoft.com/office/drawing/2014/main" val="1164389520"/>
                  </a:ext>
                </a:extLst>
              </a:tr>
            </a:tbl>
          </a:graphicData>
        </a:graphic>
      </p:graphicFrame>
      <p:sp>
        <p:nvSpPr>
          <p:cNvPr id="6" name="Title 1">
            <a:extLst>
              <a:ext uri="{FF2B5EF4-FFF2-40B4-BE49-F238E27FC236}">
                <a16:creationId xmlns:a16="http://schemas.microsoft.com/office/drawing/2014/main" id="{FE67E1C7-DA33-3742-8620-2EC6C9701E0F}"/>
              </a:ext>
            </a:extLst>
          </p:cNvPr>
          <p:cNvSpPr txBox="1">
            <a:spLocks noGrp="1"/>
          </p:cNvSpPr>
          <p:nvPr>
            <p:ph type="title"/>
          </p:nvPr>
        </p:nvSpPr>
        <p:spPr>
          <a:xfrm>
            <a:off x="539749" y="135000"/>
            <a:ext cx="7470127" cy="367200"/>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dirty="0" smtClean="0">
                <a:solidFill>
                  <a:srgbClr val="003399"/>
                </a:solidFill>
              </a:rPr>
              <a:t>Resources on practice and policy initiatives </a:t>
            </a:r>
            <a:endParaRPr lang="en-GB" sz="2400" dirty="0"/>
          </a:p>
        </p:txBody>
      </p:sp>
    </p:spTree>
    <p:extLst>
      <p:ext uri="{BB962C8B-B14F-4D97-AF65-F5344CB8AC3E}">
        <p14:creationId xmlns:p14="http://schemas.microsoft.com/office/powerpoint/2010/main" val="22682845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539552" y="824572"/>
            <a:ext cx="7848872" cy="3645000"/>
          </a:xfrm>
        </p:spPr>
        <p:txBody>
          <a:bodyPr>
            <a:normAutofit/>
          </a:bodyPr>
          <a:lstStyle/>
          <a:p>
            <a:pPr marL="0" lvl="0" indent="0" algn="ctr" defTabSz="342900">
              <a:spcBef>
                <a:spcPts val="450"/>
              </a:spcBef>
              <a:buClr>
                <a:srgbClr val="003399"/>
              </a:buClr>
              <a:buNone/>
            </a:pPr>
            <a:r>
              <a:rPr lang="en-US" sz="3200" dirty="0">
                <a:solidFill>
                  <a:srgbClr val="ACC700"/>
                </a:solidFill>
              </a:rPr>
              <a:t>THANK YOU!</a:t>
            </a:r>
            <a:endParaRPr lang="es-ES" sz="1400" dirty="0">
              <a:solidFill>
                <a:srgbClr val="ACC700"/>
              </a:solidFill>
            </a:endParaRPr>
          </a:p>
          <a:p>
            <a:pPr marL="0" indent="0">
              <a:buSzPct val="120000"/>
              <a:buNone/>
            </a:pPr>
            <a:endParaRPr lang="en-US" sz="1600" dirty="0" smtClean="0">
              <a:solidFill>
                <a:srgbClr val="ACC700"/>
              </a:solidFill>
            </a:endParaRPr>
          </a:p>
          <a:p>
            <a:pPr>
              <a:buSzPct val="120000"/>
              <a:buBlip>
                <a:blip r:embed="rId4"/>
              </a:buBlip>
            </a:pPr>
            <a:endParaRPr lang="en-US" sz="500" dirty="0">
              <a:solidFill>
                <a:schemeClr val="accent1"/>
              </a:solidFill>
            </a:endParaRPr>
          </a:p>
          <a:p>
            <a:pPr>
              <a:buSzPct val="120000"/>
              <a:buBlip>
                <a:blip r:embed="rId4"/>
              </a:buBlip>
            </a:pPr>
            <a:r>
              <a:rPr lang="en-US" sz="1600" dirty="0" smtClean="0">
                <a:solidFill>
                  <a:schemeClr val="accent1"/>
                </a:solidFill>
              </a:rPr>
              <a:t>Find </a:t>
            </a:r>
            <a:r>
              <a:rPr lang="en-US" sz="1600" dirty="0">
                <a:solidFill>
                  <a:schemeClr val="accent1"/>
                </a:solidFill>
              </a:rPr>
              <a:t>out more on the campaign website:</a:t>
            </a:r>
          </a:p>
          <a:p>
            <a:pPr marL="189000" lvl="1" indent="0">
              <a:buSzPct val="120000"/>
              <a:buNone/>
            </a:pPr>
            <a:r>
              <a:rPr lang="en-US" sz="1600" b="1" dirty="0" smtClean="0">
                <a:solidFill>
                  <a:schemeClr val="accent1"/>
                </a:solidFill>
                <a:hlinkClick r:id="rId5"/>
              </a:rPr>
              <a:t>healthy-workplaces.eu</a:t>
            </a:r>
            <a:endParaRPr lang="en-US" sz="1600" b="1" dirty="0" smtClean="0">
              <a:solidFill>
                <a:schemeClr val="accent1"/>
              </a:solidFill>
            </a:endParaRPr>
          </a:p>
          <a:p>
            <a:pPr marL="141750" lvl="1" indent="0">
              <a:buSzPct val="120000"/>
              <a:buNone/>
            </a:pPr>
            <a:endParaRPr lang="en-US" sz="1600" dirty="0" smtClean="0">
              <a:solidFill>
                <a:schemeClr val="accent1"/>
              </a:solidFill>
            </a:endParaRPr>
          </a:p>
          <a:p>
            <a:pPr>
              <a:buSzPct val="120000"/>
              <a:buBlip>
                <a:blip r:embed="rId4"/>
              </a:buBlip>
            </a:pPr>
            <a:r>
              <a:rPr lang="en-US" sz="1600" dirty="0" smtClean="0">
                <a:solidFill>
                  <a:schemeClr val="accent1"/>
                </a:solidFill>
              </a:rPr>
              <a:t>Subscribe to our campaign newsletter:</a:t>
            </a:r>
          </a:p>
          <a:p>
            <a:pPr marL="189000" lvl="1" indent="0">
              <a:buSzPct val="120000"/>
              <a:buNone/>
            </a:pPr>
            <a:r>
              <a:rPr lang="es-ES" sz="1600" b="1" u="sng" dirty="0" smtClean="0">
                <a:solidFill>
                  <a:schemeClr val="accent1"/>
                </a:solidFill>
                <a:hlinkClick r:id="rId6">
                  <a:extLst>
                    <a:ext uri="{A12FA001-AC4F-418D-AE19-62706E023703}">
                      <ahyp:hlinkClr xmlns="" xmlns:ahyp="http://schemas.microsoft.com/office/drawing/2018/hyperlinkcolor" val="tx"/>
                    </a:ext>
                  </a:extLst>
                </a:hlinkClick>
              </a:rPr>
              <a:t>https://healthy-workplaces.eu/en/healthy-workplaces-newsletter</a:t>
            </a:r>
            <a:endParaRPr lang="es-ES" sz="1600" b="1" dirty="0" smtClean="0">
              <a:solidFill>
                <a:schemeClr val="accent1"/>
              </a:solidFill>
            </a:endParaRPr>
          </a:p>
          <a:p>
            <a:pPr marL="0" indent="0">
              <a:buSzPct val="120000"/>
              <a:buNone/>
            </a:pPr>
            <a:endParaRPr lang="en-US" sz="800" dirty="0" smtClean="0">
              <a:solidFill>
                <a:schemeClr val="accent1"/>
              </a:solidFill>
            </a:endParaRPr>
          </a:p>
          <a:p>
            <a:pPr marL="0" indent="0">
              <a:buSzPct val="120000"/>
              <a:buNone/>
            </a:pPr>
            <a:endParaRPr lang="en-US" sz="800" dirty="0" smtClean="0">
              <a:solidFill>
                <a:schemeClr val="accent1"/>
              </a:solidFill>
            </a:endParaRPr>
          </a:p>
          <a:p>
            <a:pPr>
              <a:buSzPct val="120000"/>
              <a:buBlip>
                <a:blip r:embed="rId4"/>
              </a:buBlip>
            </a:pPr>
            <a:r>
              <a:rPr lang="en-US" sz="1600" dirty="0" smtClean="0">
                <a:solidFill>
                  <a:schemeClr val="accent1"/>
                </a:solidFill>
              </a:rPr>
              <a:t>Keep </a:t>
            </a:r>
            <a:r>
              <a:rPr lang="en-US" sz="1600" dirty="0">
                <a:solidFill>
                  <a:schemeClr val="accent1"/>
                </a:solidFill>
              </a:rPr>
              <a:t>up to date with activities and events </a:t>
            </a:r>
            <a:r>
              <a:rPr lang="en-US" sz="1600" dirty="0" smtClean="0">
                <a:solidFill>
                  <a:schemeClr val="accent1"/>
                </a:solidFill>
              </a:rPr>
              <a:t>through </a:t>
            </a:r>
            <a:r>
              <a:rPr lang="en-US" sz="1600" dirty="0">
                <a:solidFill>
                  <a:schemeClr val="accent1"/>
                </a:solidFill>
              </a:rPr>
              <a:t>social media:</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5898" y="3744253"/>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251540" y="372135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710927" y="3744253"/>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170314" y="3744253"/>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42091" y="3734380"/>
            <a:ext cx="2183611" cy="307777"/>
          </a:xfrm>
          <a:prstGeom prst="rect">
            <a:avLst/>
          </a:prstGeom>
        </p:spPr>
        <p:txBody>
          <a:bodyPr wrap="none">
            <a:spAutoFit/>
          </a:bodyPr>
          <a:lstStyle/>
          <a:p>
            <a:r>
              <a:rPr lang="en-GB" sz="1400" b="1" dirty="0">
                <a:solidFill>
                  <a:srgbClr val="ACC700"/>
                </a:solidFill>
              </a:rPr>
              <a:t>#EUhealthyworkplaces </a:t>
            </a:r>
          </a:p>
        </p:txBody>
      </p:sp>
    </p:spTree>
    <p:extLst>
      <p:ext uri="{BB962C8B-B14F-4D97-AF65-F5344CB8AC3E}">
        <p14:creationId xmlns:p14="http://schemas.microsoft.com/office/powerpoint/2010/main" val="1834023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8337FA-D9E9-B14B-B25F-ACA2748C2CC0}"/>
              </a:ext>
            </a:extLst>
          </p:cNvPr>
          <p:cNvSpPr txBox="1">
            <a:spLocks/>
          </p:cNvSpPr>
          <p:nvPr/>
        </p:nvSpPr>
        <p:spPr>
          <a:xfrm>
            <a:off x="539750" y="35106"/>
            <a:ext cx="7559873" cy="660895"/>
          </a:xfrm>
          <a:prstGeom prst="rect">
            <a:avLst/>
          </a:prstGeom>
        </p:spPr>
        <p:txBody>
          <a:bodyPr vert="horz" lIns="0" tIns="0" rIns="0" bIns="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smtClean="0">
                <a:solidFill>
                  <a:schemeClr val="accent1"/>
                </a:solidFill>
              </a:rPr>
              <a:t>Introduction: Workforce diversity and </a:t>
            </a:r>
          </a:p>
          <a:p>
            <a:r>
              <a:rPr lang="en-US" sz="2000" dirty="0" smtClean="0">
                <a:solidFill>
                  <a:schemeClr val="accent1"/>
                </a:solidFill>
              </a:rPr>
              <a:t>MSD-related risks</a:t>
            </a:r>
            <a:endParaRPr lang="en-US" sz="2000" dirty="0">
              <a:solidFill>
                <a:schemeClr val="accent1"/>
              </a:solidFill>
            </a:endParaRPr>
          </a:p>
        </p:txBody>
      </p:sp>
      <p:sp>
        <p:nvSpPr>
          <p:cNvPr id="13" name="Content Placeholder 2"/>
          <p:cNvSpPr txBox="1">
            <a:spLocks/>
          </p:cNvSpPr>
          <p:nvPr/>
        </p:nvSpPr>
        <p:spPr>
          <a:xfrm>
            <a:off x="539750" y="915988"/>
            <a:ext cx="7632700" cy="3671111"/>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spcAft>
                <a:spcPts val="1200"/>
              </a:spcAft>
            </a:pPr>
            <a:r>
              <a:rPr lang="en-US" sz="1600" b="0" dirty="0"/>
              <a:t>Workforce diversity refers to the individual characteristics employees have that make them unique. These characteristics can include gender, race, ethnicity, religion, age, sexual orientation, physical abilities and </a:t>
            </a:r>
            <a:r>
              <a:rPr lang="en-US" sz="1600" b="0" dirty="0" smtClean="0"/>
              <a:t>ideologies, </a:t>
            </a:r>
            <a:r>
              <a:rPr lang="da-DK" sz="1600" b="0" dirty="0" smtClean="0"/>
              <a:t>etc</a:t>
            </a:r>
            <a:r>
              <a:rPr lang="da-DK" sz="1600" b="0" dirty="0"/>
              <a:t>.</a:t>
            </a:r>
          </a:p>
          <a:p>
            <a:pPr algn="just">
              <a:spcAft>
                <a:spcPts val="1200"/>
              </a:spcAft>
            </a:pPr>
            <a:r>
              <a:rPr lang="en-US" sz="1600" b="0" dirty="0"/>
              <a:t>Certain </a:t>
            </a:r>
            <a:r>
              <a:rPr lang="en-US" sz="1600" b="0" dirty="0" smtClean="0"/>
              <a:t>characteristics of the </a:t>
            </a:r>
            <a:r>
              <a:rPr lang="en-US" sz="1600" b="0" dirty="0"/>
              <a:t>workforce </a:t>
            </a:r>
            <a:r>
              <a:rPr lang="en-US" sz="1600" b="0" dirty="0" smtClean="0"/>
              <a:t>allow to identify groups of workers that frequently report </a:t>
            </a:r>
            <a:r>
              <a:rPr lang="en-US" sz="1600" b="0" dirty="0"/>
              <a:t>poor working conditions and a higher exposure to health-related issues, </a:t>
            </a:r>
            <a:r>
              <a:rPr lang="en-US" sz="1600" b="0" dirty="0" smtClean="0"/>
              <a:t>including Musculoskeletal </a:t>
            </a:r>
            <a:r>
              <a:rPr lang="en-US" sz="1600" b="0" dirty="0"/>
              <a:t>Disorders (MSDs). </a:t>
            </a:r>
          </a:p>
          <a:p>
            <a:pPr algn="just">
              <a:spcAft>
                <a:spcPts val="1200"/>
              </a:spcAft>
            </a:pPr>
            <a:r>
              <a:rPr lang="en-US" sz="1600" b="0" dirty="0" smtClean="0"/>
              <a:t>Three specific groups of workers have been selected for in-depth analysis (</a:t>
            </a:r>
            <a:r>
              <a:rPr lang="en-US" sz="1600" dirty="0" smtClean="0"/>
              <a:t>migrant workers</a:t>
            </a:r>
            <a:r>
              <a:rPr lang="en-US" sz="1600" b="0" dirty="0" smtClean="0"/>
              <a:t>, </a:t>
            </a:r>
            <a:r>
              <a:rPr lang="en-US" sz="1600" dirty="0" smtClean="0"/>
              <a:t>women workers </a:t>
            </a:r>
            <a:r>
              <a:rPr lang="en-US" sz="1600" b="0" dirty="0" smtClean="0"/>
              <a:t>and </a:t>
            </a:r>
            <a:r>
              <a:rPr lang="en-US" sz="1600" dirty="0" smtClean="0"/>
              <a:t>LGBTI¹ workers</a:t>
            </a:r>
            <a:r>
              <a:rPr lang="en-US" sz="1600" b="0" dirty="0" smtClean="0"/>
              <a:t>), with </a:t>
            </a:r>
            <a:r>
              <a:rPr lang="en-GB" sz="1600" b="0" dirty="0" smtClean="0"/>
              <a:t>other disadvantages (age, low education) </a:t>
            </a:r>
            <a:r>
              <a:rPr lang="da-DK" sz="1600" b="0" dirty="0" smtClean="0"/>
              <a:t>included</a:t>
            </a:r>
            <a:r>
              <a:rPr lang="en-GB" sz="1600" b="0" dirty="0" smtClean="0"/>
              <a:t> in the analysis. </a:t>
            </a:r>
          </a:p>
          <a:p>
            <a:pPr algn="just">
              <a:spcAft>
                <a:spcPts val="1200"/>
              </a:spcAft>
            </a:pPr>
            <a:r>
              <a:rPr lang="en-GB" sz="1600" b="0" dirty="0" smtClean="0"/>
              <a:t>The aim was to fill research gaps and complement the information already available for other groups of workers (</a:t>
            </a:r>
            <a:r>
              <a:rPr lang="da-DK" sz="1600" b="0" dirty="0" smtClean="0"/>
              <a:t>workers suffering from chronic health conditions or young and prospective workers).</a:t>
            </a:r>
            <a:endParaRPr lang="en-US" sz="1600" b="0" dirty="0" smtClean="0">
              <a:solidFill>
                <a:schemeClr val="tx2"/>
              </a:solidFill>
            </a:endParaRPr>
          </a:p>
        </p:txBody>
      </p:sp>
      <p:sp>
        <p:nvSpPr>
          <p:cNvPr id="2" name="TextBox 1"/>
          <p:cNvSpPr txBox="1"/>
          <p:nvPr/>
        </p:nvSpPr>
        <p:spPr>
          <a:xfrm>
            <a:off x="5796136" y="4227934"/>
            <a:ext cx="3528392" cy="492443"/>
          </a:xfrm>
          <a:prstGeom prst="rect">
            <a:avLst/>
          </a:prstGeom>
          <a:noFill/>
        </p:spPr>
        <p:txBody>
          <a:bodyPr wrap="square" rtlCol="0">
            <a:spAutoFit/>
          </a:bodyPr>
          <a:lstStyle/>
          <a:p>
            <a:pPr lvl="0"/>
            <a:r>
              <a:rPr lang="en-US" sz="800" i="1" dirty="0">
                <a:solidFill>
                  <a:schemeClr val="accent1"/>
                </a:solidFill>
              </a:rPr>
              <a:t>¹ Lesbian, gay, bisexual, </a:t>
            </a:r>
            <a:r>
              <a:rPr lang="en-US" sz="800" i="1" dirty="0" smtClean="0">
                <a:solidFill>
                  <a:schemeClr val="accent1"/>
                </a:solidFill>
              </a:rPr>
              <a:t>transgender </a:t>
            </a:r>
            <a:r>
              <a:rPr lang="en-US" sz="800" i="1" dirty="0">
                <a:solidFill>
                  <a:schemeClr val="accent1"/>
                </a:solidFill>
              </a:rPr>
              <a:t>and intersex. </a:t>
            </a:r>
            <a:endParaRPr lang="en-GB" sz="800" i="1" dirty="0">
              <a:solidFill>
                <a:schemeClr val="accent1"/>
              </a:solidFill>
            </a:endParaRPr>
          </a:p>
          <a:p>
            <a:endParaRPr lang="en-GB" b="1" dirty="0">
              <a:solidFill>
                <a:schemeClr val="accent1"/>
              </a:solidFill>
            </a:endParaRPr>
          </a:p>
        </p:txBody>
      </p:sp>
    </p:spTree>
    <p:extLst>
      <p:ext uri="{BB962C8B-B14F-4D97-AF65-F5344CB8AC3E}">
        <p14:creationId xmlns:p14="http://schemas.microsoft.com/office/powerpoint/2010/main" val="171554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9"/>
            <a:ext cx="5256386" cy="3383954"/>
          </a:xfrm>
        </p:spPr>
        <p:txBody>
          <a:bodyPr lIns="0" tIns="0" rIns="0" bIns="0">
            <a:noAutofit/>
          </a:bodyPr>
          <a:lstStyle/>
          <a:p>
            <a:pPr marL="189000" lvl="0" indent="-189000" algn="just" defTabSz="342900">
              <a:spcBef>
                <a:spcPts val="450"/>
              </a:spcBef>
              <a:spcAft>
                <a:spcPts val="600"/>
              </a:spcAft>
              <a:buClr>
                <a:srgbClr val="003399"/>
              </a:buClr>
            </a:pPr>
            <a:r>
              <a:rPr lang="en-US" sz="1600" dirty="0">
                <a:solidFill>
                  <a:srgbClr val="003399"/>
                </a:solidFill>
              </a:rPr>
              <a:t>Musculoskeletal disorders (MSDs</a:t>
            </a:r>
            <a:r>
              <a:rPr lang="en-US" sz="1600" dirty="0" smtClean="0">
                <a:solidFill>
                  <a:srgbClr val="003399"/>
                </a:solidFill>
              </a:rPr>
              <a:t>)</a:t>
            </a:r>
            <a:r>
              <a:rPr lang="en-US" sz="1600" b="0" dirty="0" smtClean="0">
                <a:solidFill>
                  <a:srgbClr val="003399"/>
                </a:solidFill>
              </a:rPr>
              <a:t>:</a:t>
            </a:r>
            <a:r>
              <a:rPr lang="en-US" sz="1600" b="0" dirty="0" smtClean="0">
                <a:solidFill>
                  <a:srgbClr val="003399"/>
                </a:solidFill>
                <a:sym typeface="Wingdings" panose="05000000000000000000" pitchFamily="2" charset="2"/>
              </a:rPr>
              <a:t> </a:t>
            </a:r>
            <a:r>
              <a:rPr lang="en-US" sz="1600" b="0" dirty="0">
                <a:solidFill>
                  <a:srgbClr val="003399"/>
                </a:solidFill>
              </a:rPr>
              <a:t>impairments of body structures such as muscles, joints, tendons, ligaments, nerves, cartilage, bones and the localised blood circulation </a:t>
            </a:r>
            <a:r>
              <a:rPr lang="en-US" sz="1600" b="0" dirty="0" smtClean="0">
                <a:solidFill>
                  <a:srgbClr val="003399"/>
                </a:solidFill>
              </a:rPr>
              <a:t>system.</a:t>
            </a:r>
            <a:endParaRPr lang="en-US" sz="1600" b="0" dirty="0">
              <a:solidFill>
                <a:srgbClr val="003399"/>
              </a:solidFill>
            </a:endParaRPr>
          </a:p>
          <a:p>
            <a:pPr marL="189000" lvl="0" indent="-189000" algn="just" defTabSz="342900">
              <a:spcBef>
                <a:spcPts val="450"/>
              </a:spcBef>
              <a:spcAft>
                <a:spcPts val="600"/>
              </a:spcAft>
              <a:buClr>
                <a:srgbClr val="003399"/>
              </a:buClr>
            </a:pPr>
            <a:r>
              <a:rPr lang="en-US" sz="1600" dirty="0" smtClean="0">
                <a:solidFill>
                  <a:srgbClr val="003399"/>
                </a:solidFill>
                <a:sym typeface="Wingdings" panose="05000000000000000000" pitchFamily="2" charset="2"/>
              </a:rPr>
              <a:t>Wo</a:t>
            </a:r>
            <a:r>
              <a:rPr lang="en-US" sz="1600" dirty="0" smtClean="0">
                <a:solidFill>
                  <a:srgbClr val="003399"/>
                </a:solidFill>
              </a:rPr>
              <a:t>rk-related MSDs</a:t>
            </a:r>
            <a:r>
              <a:rPr lang="en-US" sz="1600" b="0" dirty="0" smtClean="0">
                <a:solidFill>
                  <a:srgbClr val="003399"/>
                </a:solidFill>
              </a:rPr>
              <a:t>: MSDs that </a:t>
            </a:r>
            <a:r>
              <a:rPr lang="en-US" sz="1600" b="0" dirty="0">
                <a:solidFill>
                  <a:srgbClr val="003399"/>
                </a:solidFill>
              </a:rPr>
              <a:t>are caused or aggravated primarily by work and by the effects of the immediate environment in which work is carried </a:t>
            </a:r>
            <a:r>
              <a:rPr lang="en-US" sz="1600" b="0" dirty="0" smtClean="0">
                <a:solidFill>
                  <a:srgbClr val="003399"/>
                </a:solidFill>
              </a:rPr>
              <a:t>out.</a:t>
            </a:r>
          </a:p>
          <a:p>
            <a:pPr marL="189000" lvl="0" indent="-189000" algn="just" defTabSz="342900">
              <a:spcBef>
                <a:spcPts val="450"/>
              </a:spcBef>
              <a:spcAft>
                <a:spcPts val="600"/>
              </a:spcAft>
              <a:buClr>
                <a:srgbClr val="003399"/>
              </a:buClr>
            </a:pPr>
            <a:r>
              <a:rPr lang="en-US" sz="1600" b="0" u="sng" dirty="0" smtClean="0">
                <a:solidFill>
                  <a:srgbClr val="003399"/>
                </a:solidFill>
              </a:rPr>
              <a:t>MSDs </a:t>
            </a:r>
            <a:r>
              <a:rPr lang="en-US" sz="1600" b="0" u="sng" dirty="0">
                <a:solidFill>
                  <a:srgbClr val="003399"/>
                </a:solidFill>
              </a:rPr>
              <a:t>are one of the most common work-related health problems in </a:t>
            </a:r>
            <a:r>
              <a:rPr lang="en-US" sz="1600" b="0" u="sng" dirty="0" smtClean="0">
                <a:solidFill>
                  <a:srgbClr val="003399"/>
                </a:solidFill>
              </a:rPr>
              <a:t>Europe</a:t>
            </a:r>
            <a:r>
              <a:rPr lang="en-US" sz="1600" b="0" dirty="0" smtClean="0">
                <a:solidFill>
                  <a:srgbClr val="003399"/>
                </a:solidFill>
              </a:rPr>
              <a:t>, entailing</a:t>
            </a:r>
            <a:r>
              <a:rPr lang="en-US" sz="1600" b="0" dirty="0" smtClean="0">
                <a:solidFill>
                  <a:srgbClr val="003399"/>
                </a:solidFill>
                <a:sym typeface="Wingdings" panose="05000000000000000000" pitchFamily="2" charset="2"/>
              </a:rPr>
              <a:t> </a:t>
            </a:r>
            <a:r>
              <a:rPr lang="en-US" sz="1600" b="0" dirty="0">
                <a:solidFill>
                  <a:srgbClr val="003399"/>
                </a:solidFill>
              </a:rPr>
              <a:t>important consequences for workers, businesses and </a:t>
            </a:r>
            <a:r>
              <a:rPr lang="en-US" sz="1600" b="0" dirty="0" smtClean="0">
                <a:solidFill>
                  <a:srgbClr val="003399"/>
                </a:solidFill>
              </a:rPr>
              <a:t>society.</a:t>
            </a:r>
          </a:p>
          <a:p>
            <a:pPr marL="189000" lvl="0" indent="-189000" algn="just" defTabSz="342900">
              <a:spcBef>
                <a:spcPts val="450"/>
              </a:spcBef>
              <a:spcAft>
                <a:spcPts val="600"/>
              </a:spcAft>
              <a:buClr>
                <a:srgbClr val="003399"/>
              </a:buClr>
            </a:pPr>
            <a:r>
              <a:rPr lang="en-US" sz="1600" b="0" u="sng" dirty="0" smtClean="0">
                <a:solidFill>
                  <a:srgbClr val="003399"/>
                </a:solidFill>
              </a:rPr>
              <a:t>Most </a:t>
            </a:r>
            <a:r>
              <a:rPr lang="en-US" sz="1600" b="0" u="sng" dirty="0">
                <a:solidFill>
                  <a:srgbClr val="003399"/>
                </a:solidFill>
              </a:rPr>
              <a:t>work-related MSDs are cumulative disorders (also known as chronic MSDs)</a:t>
            </a:r>
            <a:r>
              <a:rPr lang="en-US" sz="1600" b="0" dirty="0">
                <a:solidFill>
                  <a:srgbClr val="003399"/>
                </a:solidFill>
              </a:rPr>
              <a:t>. Other work-related MSDs result from acute traumas occurring due to an accident. </a:t>
            </a:r>
          </a:p>
          <a:p>
            <a:pPr marL="0" indent="0">
              <a:spcAft>
                <a:spcPts val="600"/>
              </a:spcAft>
              <a:buNone/>
            </a:pPr>
            <a:endParaRPr lang="en-US" sz="1600" dirty="0" smtClean="0"/>
          </a:p>
          <a:p>
            <a:pPr marL="0" indent="0">
              <a:spcAft>
                <a:spcPts val="600"/>
              </a:spcAft>
              <a:buNone/>
            </a:pPr>
            <a:endParaRPr lang="en-GB" altLang="en-US" sz="1600" dirty="0" smtClean="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920880"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400" dirty="0" smtClean="0"/>
              <a:t>Definition of work-related MSDs</a:t>
            </a:r>
            <a:endParaRPr lang="en-GB" sz="2400" dirty="0"/>
          </a:p>
        </p:txBody>
      </p:sp>
      <p:grpSp>
        <p:nvGrpSpPr>
          <p:cNvPr id="16" name="Group 15"/>
          <p:cNvGrpSpPr/>
          <p:nvPr/>
        </p:nvGrpSpPr>
        <p:grpSpPr>
          <a:xfrm>
            <a:off x="6084168" y="1275818"/>
            <a:ext cx="1866069" cy="2664296"/>
            <a:chOff x="4860032" y="1152159"/>
            <a:chExt cx="2036824" cy="2839181"/>
          </a:xfrm>
        </p:grpSpPr>
        <p:grpSp>
          <p:nvGrpSpPr>
            <p:cNvPr id="17" name="Group 16"/>
            <p:cNvGrpSpPr/>
            <p:nvPr/>
          </p:nvGrpSpPr>
          <p:grpSpPr>
            <a:xfrm>
              <a:off x="4860032" y="1152159"/>
              <a:ext cx="2036824" cy="2839181"/>
              <a:chOff x="5076056" y="1820801"/>
              <a:chExt cx="2036824" cy="2839181"/>
            </a:xfrm>
          </p:grpSpPr>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333" r="3458"/>
              <a:stretch/>
            </p:blipFill>
            <p:spPr>
              <a:xfrm>
                <a:off x="5076056" y="3248678"/>
                <a:ext cx="2036689" cy="1411304"/>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1820801"/>
                <a:ext cx="2036824" cy="1357883"/>
              </a:xfrm>
              <a:prstGeom prst="rect">
                <a:avLst/>
              </a:prstGeom>
            </p:spPr>
          </p:pic>
        </p:grpSp>
        <p:sp>
          <p:nvSpPr>
            <p:cNvPr id="18" name="CasellaDiTesto 13">
              <a:extLst>
                <a:ext uri="{FF2B5EF4-FFF2-40B4-BE49-F238E27FC236}">
                  <a16:creationId xmlns:a16="http://schemas.microsoft.com/office/drawing/2014/main" id="{EC00D3BC-E647-BD4A-BC0D-5B0D01FCAF74}"/>
                </a:ext>
              </a:extLst>
            </p:cNvPr>
            <p:cNvSpPr txBox="1"/>
            <p:nvPr/>
          </p:nvSpPr>
          <p:spPr>
            <a:xfrm rot="16200000">
              <a:off x="6306670" y="3398247"/>
              <a:ext cx="1037143" cy="46166"/>
            </a:xfrm>
            <a:prstGeom prst="rect">
              <a:avLst/>
            </a:prstGeom>
            <a:noFill/>
          </p:spPr>
          <p:txBody>
            <a:bodyPr wrap="none" lIns="0" tIns="0" rIns="0" bIns="0" rtlCol="0">
              <a:spAutoFit/>
            </a:bodyPr>
            <a:lstStyle/>
            <a:p>
              <a:pPr algn="ctr"/>
              <a:r>
                <a:rPr lang="it-IT" sz="300" b="1" dirty="0" smtClean="0">
                  <a:solidFill>
                    <a:schemeClr val="bg1"/>
                  </a:solidFill>
                </a:rPr>
                <a:t>© CC0 Creative Commons  (Pexels, Karolina Grabowska)</a:t>
              </a:r>
              <a:endParaRPr lang="it-IT" sz="300" b="1" dirty="0">
                <a:solidFill>
                  <a:schemeClr val="bg1"/>
                </a:solidFill>
              </a:endParaRPr>
            </a:p>
          </p:txBody>
        </p:sp>
        <p:sp>
          <p:nvSpPr>
            <p:cNvPr id="19" name="CasellaDiTesto 13">
              <a:extLst>
                <a:ext uri="{FF2B5EF4-FFF2-40B4-BE49-F238E27FC236}">
                  <a16:creationId xmlns:a16="http://schemas.microsoft.com/office/drawing/2014/main" id="{EC00D3BC-E647-BD4A-BC0D-5B0D01FCAF74}"/>
                </a:ext>
              </a:extLst>
            </p:cNvPr>
            <p:cNvSpPr txBox="1"/>
            <p:nvPr/>
          </p:nvSpPr>
          <p:spPr>
            <a:xfrm rot="16200000">
              <a:off x="6303152" y="1920721"/>
              <a:ext cx="1048364" cy="46166"/>
            </a:xfrm>
            <a:prstGeom prst="rect">
              <a:avLst/>
            </a:prstGeom>
            <a:noFill/>
          </p:spPr>
          <p:txBody>
            <a:bodyPr wrap="none" lIns="0" tIns="0" rIns="0" bIns="0" rtlCol="0">
              <a:spAutoFit/>
            </a:bodyPr>
            <a:lstStyle/>
            <a:p>
              <a:pPr algn="ctr"/>
              <a:r>
                <a:rPr lang="it-IT" sz="300" b="1" dirty="0" smtClean="0">
                  <a:solidFill>
                    <a:schemeClr val="bg1"/>
                  </a:solidFill>
                </a:rPr>
                <a:t>© </a:t>
              </a:r>
              <a:r>
                <a:rPr lang="it-IT" sz="300" b="1" dirty="0">
                  <a:solidFill>
                    <a:schemeClr val="bg1"/>
                  </a:solidFill>
                </a:rPr>
                <a:t>CC0 </a:t>
              </a:r>
              <a:r>
                <a:rPr lang="it-IT" sz="300" b="1" dirty="0" smtClean="0">
                  <a:solidFill>
                    <a:schemeClr val="bg1"/>
                  </a:solidFill>
                </a:rPr>
                <a:t>Creative Commons (Unsplash, Lambros Lyrarakis)</a:t>
              </a:r>
              <a:endParaRPr lang="it-IT" sz="300" b="1" dirty="0">
                <a:solidFill>
                  <a:schemeClr val="bg1"/>
                </a:solidFill>
              </a:endParaRPr>
            </a:p>
          </p:txBody>
        </p:sp>
      </p:grpSp>
    </p:spTree>
    <p:extLst>
      <p:ext uri="{BB962C8B-B14F-4D97-AF65-F5344CB8AC3E}">
        <p14:creationId xmlns:p14="http://schemas.microsoft.com/office/powerpoint/2010/main" val="1615611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7768" y="915566"/>
            <a:ext cx="4950296" cy="3744416"/>
          </a:xfrm>
        </p:spPr>
        <p:txBody>
          <a:bodyPr lIns="0" tIns="0" rIns="0" bIns="0">
            <a:noAutofit/>
          </a:bodyPr>
          <a:lstStyle/>
          <a:p>
            <a:pPr marL="0" indent="0">
              <a:buNone/>
            </a:pPr>
            <a:endParaRPr lang="en-US" sz="2000" dirty="0" smtClean="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49" y="-236562"/>
            <a:ext cx="7488635" cy="1152128"/>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smtClean="0"/>
              <a:t>Causes </a:t>
            </a:r>
            <a:r>
              <a:rPr lang="es-ES" sz="2000" dirty="0"/>
              <a:t>of </a:t>
            </a:r>
            <a:r>
              <a:rPr lang="es-ES" sz="2000" dirty="0" smtClean="0"/>
              <a:t>MSDs</a:t>
            </a:r>
          </a:p>
          <a:p>
            <a:r>
              <a:rPr lang="es-ES" sz="2000" dirty="0"/>
              <a:t>A</a:t>
            </a:r>
            <a:r>
              <a:rPr lang="es-ES" sz="2000" dirty="0" smtClean="0"/>
              <a:t> </a:t>
            </a:r>
            <a:r>
              <a:rPr lang="es-ES" sz="2000" dirty="0"/>
              <a:t>m</a:t>
            </a:r>
            <a:r>
              <a:rPr lang="es-ES" sz="2000" dirty="0" smtClean="0"/>
              <a:t>ultidimensional model</a:t>
            </a:r>
            <a:endParaRPr lang="en-GB" sz="2000" dirty="0"/>
          </a:p>
        </p:txBody>
      </p:sp>
      <p:sp>
        <p:nvSpPr>
          <p:cNvPr id="2" name="Rectangle 1"/>
          <p:cNvSpPr/>
          <p:nvPr/>
        </p:nvSpPr>
        <p:spPr>
          <a:xfrm>
            <a:off x="539749" y="1275606"/>
            <a:ext cx="4824338" cy="2895664"/>
          </a:xfrm>
          <a:prstGeom prst="rect">
            <a:avLst/>
          </a:prstGeom>
        </p:spPr>
        <p:txBody>
          <a:bodyPr wrap="square">
            <a:spAutoFit/>
          </a:bodyPr>
          <a:lstStyle/>
          <a:p>
            <a:pPr marL="189000" lvl="0" indent="-189000" algn="just" defTabSz="342900">
              <a:spcBef>
                <a:spcPts val="450"/>
              </a:spcBef>
              <a:buClr>
                <a:srgbClr val="003399"/>
              </a:buClr>
              <a:buFont typeface="Wingdings" pitchFamily="2" charset="2"/>
              <a:buChar char="§"/>
            </a:pPr>
            <a:r>
              <a:rPr lang="en-US" b="1" dirty="0">
                <a:solidFill>
                  <a:srgbClr val="003399"/>
                </a:solidFill>
              </a:rPr>
              <a:t>Work-related </a:t>
            </a:r>
            <a:r>
              <a:rPr lang="en-US" b="1" dirty="0" smtClean="0">
                <a:solidFill>
                  <a:srgbClr val="003399"/>
                </a:solidFill>
              </a:rPr>
              <a:t>MSDs are </a:t>
            </a:r>
            <a:r>
              <a:rPr lang="en-US" b="1" dirty="0">
                <a:solidFill>
                  <a:srgbClr val="003399"/>
                </a:solidFill>
              </a:rPr>
              <a:t>caused by many different (combinations of) risk </a:t>
            </a:r>
            <a:r>
              <a:rPr lang="en-US" b="1" dirty="0" smtClean="0">
                <a:solidFill>
                  <a:srgbClr val="003399"/>
                </a:solidFill>
              </a:rPr>
              <a:t>factors:</a:t>
            </a:r>
          </a:p>
          <a:p>
            <a:pPr marL="189000" lvl="0" indent="-189000" algn="just" defTabSz="342900">
              <a:spcBef>
                <a:spcPts val="450"/>
              </a:spcBef>
              <a:buClr>
                <a:srgbClr val="003399"/>
              </a:buClr>
              <a:buFont typeface="Wingdings" pitchFamily="2" charset="2"/>
              <a:buChar char="§"/>
            </a:pPr>
            <a:endParaRPr lang="en-US" dirty="0">
              <a:solidFill>
                <a:srgbClr val="003399"/>
              </a:solidFill>
            </a:endParaRPr>
          </a:p>
          <a:p>
            <a:pPr marL="324000" lvl="1" indent="-135000" defTabSz="342900">
              <a:buFont typeface="Arial" pitchFamily="34" charset="0"/>
              <a:buChar char="•"/>
            </a:pPr>
            <a:r>
              <a:rPr lang="en-US" dirty="0">
                <a:solidFill>
                  <a:srgbClr val="000000"/>
                </a:solidFill>
              </a:rPr>
              <a:t>Sociodemographic and individual factors</a:t>
            </a:r>
          </a:p>
          <a:p>
            <a:pPr marL="324000" lvl="1" indent="-135000" defTabSz="342900">
              <a:buFont typeface="Arial" pitchFamily="34" charset="0"/>
              <a:buChar char="•"/>
            </a:pPr>
            <a:r>
              <a:rPr lang="en-US" dirty="0" smtClean="0">
                <a:solidFill>
                  <a:srgbClr val="000000"/>
                </a:solidFill>
              </a:rPr>
              <a:t>Physical and environmental </a:t>
            </a:r>
            <a:r>
              <a:rPr lang="en-US" dirty="0">
                <a:solidFill>
                  <a:srgbClr val="000000"/>
                </a:solidFill>
              </a:rPr>
              <a:t>risk factors</a:t>
            </a:r>
          </a:p>
          <a:p>
            <a:pPr marL="324000" lvl="1" indent="-135000" defTabSz="342900">
              <a:buFont typeface="Arial" pitchFamily="34" charset="0"/>
              <a:buChar char="•"/>
            </a:pPr>
            <a:r>
              <a:rPr lang="en-US" dirty="0">
                <a:solidFill>
                  <a:srgbClr val="000000"/>
                </a:solidFill>
              </a:rPr>
              <a:t>Organisational and psychosocial risk factors</a:t>
            </a:r>
          </a:p>
          <a:p>
            <a:pPr marL="324000" lvl="1" indent="-135000" defTabSz="342900">
              <a:buFont typeface="Arial" pitchFamily="34" charset="0"/>
              <a:buChar char="•"/>
            </a:pPr>
            <a:r>
              <a:rPr lang="en-US" dirty="0">
                <a:solidFill>
                  <a:srgbClr val="000000"/>
                </a:solidFill>
              </a:rPr>
              <a:t>Occupation and employment-related risk </a:t>
            </a:r>
            <a:r>
              <a:rPr lang="en-US" dirty="0" smtClean="0">
                <a:solidFill>
                  <a:srgbClr val="000000"/>
                </a:solidFill>
              </a:rPr>
              <a:t>factors</a:t>
            </a:r>
          </a:p>
          <a:p>
            <a:pPr marL="324000" lvl="1" indent="-135000" defTabSz="342900">
              <a:buFont typeface="Arial" pitchFamily="34" charset="0"/>
              <a:buChar char="•"/>
            </a:pPr>
            <a:endParaRPr lang="en-US" sz="1600" b="1" dirty="0">
              <a:solidFill>
                <a:srgbClr val="003399"/>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757012"/>
            <a:ext cx="3736167" cy="4061524"/>
          </a:xfrm>
          <a:prstGeom prst="rect">
            <a:avLst/>
          </a:prstGeom>
        </p:spPr>
      </p:pic>
    </p:spTree>
    <p:extLst>
      <p:ext uri="{BB962C8B-B14F-4D97-AF65-F5344CB8AC3E}">
        <p14:creationId xmlns:p14="http://schemas.microsoft.com/office/powerpoint/2010/main" val="3970164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424936" cy="627534"/>
          </a:xfrm>
        </p:spPr>
        <p:txBody>
          <a:bodyPr/>
          <a:lstStyle/>
          <a:p>
            <a:r>
              <a:rPr lang="en-GB" sz="1600" dirty="0" smtClean="0"/>
              <a:t/>
            </a:r>
            <a:br>
              <a:rPr lang="en-GB" sz="1600" dirty="0" smtClean="0"/>
            </a:br>
            <a:r>
              <a:rPr lang="en-GB" sz="2000" dirty="0" smtClean="0"/>
              <a:t>Exposure </a:t>
            </a:r>
            <a:r>
              <a:rPr lang="en-GB" sz="2000" dirty="0"/>
              <a:t>to work-related health risk </a:t>
            </a:r>
            <a:r>
              <a:rPr lang="en-GB" sz="2000" dirty="0" smtClean="0"/>
              <a:t>factors </a:t>
            </a:r>
            <a:br>
              <a:rPr lang="en-GB" sz="2000" dirty="0" smtClean="0"/>
            </a:br>
            <a:r>
              <a:rPr lang="en-GB" sz="2000" dirty="0" smtClean="0"/>
              <a:t>Women workers</a:t>
            </a:r>
            <a:r>
              <a:rPr lang="en-GB" sz="1600" dirty="0"/>
              <a:t/>
            </a:r>
            <a:br>
              <a:rPr lang="en-GB" sz="1600" dirty="0"/>
            </a:br>
            <a:endParaRPr lang="en-GB" sz="1600" dirty="0"/>
          </a:p>
        </p:txBody>
      </p:sp>
      <p:sp>
        <p:nvSpPr>
          <p:cNvPr id="3" name="Content Placeholder 2"/>
          <p:cNvSpPr>
            <a:spLocks noGrp="1"/>
          </p:cNvSpPr>
          <p:nvPr>
            <p:ph sz="half" idx="1"/>
          </p:nvPr>
        </p:nvSpPr>
        <p:spPr>
          <a:xfrm>
            <a:off x="539750" y="915988"/>
            <a:ext cx="7632700" cy="3455987"/>
          </a:xfrm>
        </p:spPr>
        <p:txBody>
          <a:bodyPr>
            <a:normAutofit lnSpcReduction="10000"/>
          </a:bodyPr>
          <a:lstStyle/>
          <a:p>
            <a:r>
              <a:rPr lang="en-GB" sz="1600" b="0" dirty="0"/>
              <a:t>Women workers are particularly exposed to a number of work-related </a:t>
            </a:r>
            <a:r>
              <a:rPr lang="en-GB" sz="1600" i="1" dirty="0">
                <a:solidFill>
                  <a:schemeClr val="accent1"/>
                </a:solidFill>
              </a:rPr>
              <a:t>physical risk factors</a:t>
            </a:r>
            <a:r>
              <a:rPr lang="en-GB" sz="1600" dirty="0">
                <a:solidFill>
                  <a:schemeClr val="accent1"/>
                </a:solidFill>
              </a:rPr>
              <a:t> </a:t>
            </a:r>
            <a:r>
              <a:rPr lang="en-GB" sz="1600" b="0" dirty="0"/>
              <a:t>(such as lifting/handling people, repetitive movements, awkward positions) </a:t>
            </a:r>
            <a:r>
              <a:rPr lang="en-GB" sz="1600" b="0" dirty="0" smtClean="0"/>
              <a:t>associated </a:t>
            </a:r>
            <a:r>
              <a:rPr lang="en-GB" sz="1600" b="0" dirty="0"/>
              <a:t>with the risk of developing MSDs and are often linked to the specific sectors/occupations where women are particularly </a:t>
            </a:r>
            <a:r>
              <a:rPr lang="en-GB" sz="1600" b="0" dirty="0" smtClean="0"/>
              <a:t>present. </a:t>
            </a:r>
          </a:p>
          <a:p>
            <a:endParaRPr lang="en-GB" sz="1600" b="0" dirty="0"/>
          </a:p>
          <a:p>
            <a:pPr marL="0" indent="0">
              <a:buNone/>
            </a:pPr>
            <a:r>
              <a:rPr lang="en-GB" sz="1600" b="0" dirty="0" smtClean="0"/>
              <a:t>According to </a:t>
            </a:r>
            <a:r>
              <a:rPr lang="en-GB" sz="1600" b="0" u="sng" dirty="0" smtClean="0"/>
              <a:t>European Working Conditions Survey</a:t>
            </a:r>
            <a:r>
              <a:rPr lang="en-GB" sz="1600" b="0" dirty="0" smtClean="0"/>
              <a:t> data (2015):</a:t>
            </a:r>
          </a:p>
          <a:p>
            <a:pPr marL="0" indent="0">
              <a:buNone/>
            </a:pPr>
            <a:endParaRPr lang="en-GB" sz="1600" b="0" dirty="0" smtClean="0"/>
          </a:p>
          <a:p>
            <a:r>
              <a:rPr lang="en-GB" sz="1600" b="0" dirty="0" smtClean="0"/>
              <a:t>High proportion </a:t>
            </a:r>
            <a:r>
              <a:rPr lang="en-GB" sz="1600" b="0" dirty="0"/>
              <a:t>of women workers </a:t>
            </a:r>
            <a:r>
              <a:rPr lang="en-GB" sz="1600" b="0" dirty="0" smtClean="0"/>
              <a:t>is employed </a:t>
            </a:r>
            <a:r>
              <a:rPr lang="en-GB" sz="1600" b="0" dirty="0"/>
              <a:t>in jobs involving prolonged sitting (62 %), use of computers (62 </a:t>
            </a:r>
            <a:r>
              <a:rPr lang="en-GB" sz="1600" b="0" dirty="0" smtClean="0"/>
              <a:t>%), </a:t>
            </a:r>
            <a:r>
              <a:rPr lang="en-GB" sz="1600" b="0" dirty="0"/>
              <a:t>and repetitive hand or arm movements (61 %) for at least a quarter of their working time. </a:t>
            </a:r>
            <a:endParaRPr lang="en-GB" sz="1600" b="0" dirty="0" smtClean="0"/>
          </a:p>
          <a:p>
            <a:r>
              <a:rPr lang="en-GB" sz="1600" b="0" dirty="0" smtClean="0"/>
              <a:t>42</a:t>
            </a:r>
            <a:r>
              <a:rPr lang="en-GB" sz="1600" b="0" dirty="0"/>
              <a:t> % of women report working in tiring or painful positions for at least a quarter of their working </a:t>
            </a:r>
            <a:r>
              <a:rPr lang="en-GB" sz="1600" b="0" dirty="0" smtClean="0"/>
              <a:t>time. </a:t>
            </a:r>
          </a:p>
          <a:p>
            <a:r>
              <a:rPr lang="en-GB" sz="1600" b="0" dirty="0" smtClean="0"/>
              <a:t>15</a:t>
            </a:r>
            <a:r>
              <a:rPr lang="en-GB" sz="1600" b="0" dirty="0"/>
              <a:t> % of women workers are employed in a job that involves lifting or moving </a:t>
            </a:r>
            <a:r>
              <a:rPr lang="en-GB" sz="1600" b="0" dirty="0" smtClean="0"/>
              <a:t>people.</a:t>
            </a:r>
            <a:endParaRPr lang="en-GB" sz="1600" b="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284448"/>
            <a:ext cx="5490232" cy="1375981"/>
          </a:xfrm>
          <a:prstGeom prst="rect">
            <a:avLst/>
          </a:prstGeom>
        </p:spPr>
      </p:pic>
    </p:spTree>
    <p:extLst>
      <p:ext uri="{BB962C8B-B14F-4D97-AF65-F5344CB8AC3E}">
        <p14:creationId xmlns:p14="http://schemas.microsoft.com/office/powerpoint/2010/main" val="3363034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18"/>
            <a:ext cx="7938424" cy="706702"/>
          </a:xfrm>
        </p:spPr>
        <p:txBody>
          <a:bodyPr/>
          <a:lstStyle/>
          <a:p>
            <a:r>
              <a:rPr lang="en-GB" sz="1600" dirty="0" smtClean="0"/>
              <a:t/>
            </a:r>
            <a:br>
              <a:rPr lang="en-GB" sz="1600" dirty="0" smtClean="0"/>
            </a:br>
            <a:r>
              <a:rPr lang="en-GB" sz="2000" dirty="0" smtClean="0"/>
              <a:t>Exposure </a:t>
            </a:r>
            <a:r>
              <a:rPr lang="en-GB" sz="2000" dirty="0"/>
              <a:t>to work-related health risk </a:t>
            </a:r>
            <a:r>
              <a:rPr lang="en-GB" sz="2000" dirty="0" smtClean="0"/>
              <a:t>factors</a:t>
            </a:r>
            <a:br>
              <a:rPr lang="en-GB" sz="2000" dirty="0" smtClean="0"/>
            </a:br>
            <a:r>
              <a:rPr lang="en-GB" sz="2000" dirty="0" smtClean="0"/>
              <a:t>Women workers</a:t>
            </a:r>
            <a:r>
              <a:rPr lang="en-GB" sz="1600" dirty="0"/>
              <a:t/>
            </a:r>
            <a:br>
              <a:rPr lang="en-GB" sz="1600" dirty="0"/>
            </a:br>
            <a:endParaRPr lang="en-GB" sz="1600" dirty="0"/>
          </a:p>
        </p:txBody>
      </p:sp>
      <p:sp>
        <p:nvSpPr>
          <p:cNvPr id="3" name="Content Placeholder 2"/>
          <p:cNvSpPr>
            <a:spLocks noGrp="1"/>
          </p:cNvSpPr>
          <p:nvPr>
            <p:ph sz="half" idx="1"/>
          </p:nvPr>
        </p:nvSpPr>
        <p:spPr>
          <a:xfrm>
            <a:off x="539750" y="843558"/>
            <a:ext cx="7632700" cy="3455988"/>
          </a:xfrm>
        </p:spPr>
        <p:txBody>
          <a:bodyPr>
            <a:noAutofit/>
          </a:bodyPr>
          <a:lstStyle/>
          <a:p>
            <a:pPr marL="0" indent="0">
              <a:buNone/>
            </a:pPr>
            <a:r>
              <a:rPr lang="en-US" sz="1600" b="0" u="sng" dirty="0" smtClean="0"/>
              <a:t>Eurostat Labour Force Survey</a:t>
            </a:r>
            <a:r>
              <a:rPr lang="en-US" sz="1600" b="0" dirty="0" smtClean="0"/>
              <a:t> data display that:</a:t>
            </a:r>
          </a:p>
          <a:p>
            <a:pPr marL="0" indent="0">
              <a:buNone/>
            </a:pPr>
            <a:endParaRPr lang="en-GB" sz="1600" b="0" dirty="0" smtClean="0"/>
          </a:p>
          <a:p>
            <a:r>
              <a:rPr lang="en-GB" sz="1600" b="0" dirty="0" smtClean="0"/>
              <a:t>Women are employed especially in healthcare </a:t>
            </a:r>
            <a:r>
              <a:rPr lang="en-GB" sz="1600" b="0" dirty="0"/>
              <a:t>and education, social work, commerce and trade, hospitality and food services, household and cleaning services and other tertiary sectors (such as real estate, travel agencies, call centres, hairdressing and beauty salons) and the public sector</a:t>
            </a:r>
            <a:r>
              <a:rPr lang="en-GB" sz="1600" b="0" dirty="0" smtClean="0"/>
              <a:t>.</a:t>
            </a:r>
          </a:p>
          <a:p>
            <a:endParaRPr lang="en-GB" sz="1600" b="0" dirty="0"/>
          </a:p>
          <a:p>
            <a:r>
              <a:rPr lang="en-GB" sz="1600" b="0" dirty="0" smtClean="0"/>
              <a:t>In these sectors they work as </a:t>
            </a:r>
            <a:r>
              <a:rPr lang="en-GB" sz="1600" b="0" i="1" dirty="0"/>
              <a:t>personal carers</a:t>
            </a:r>
            <a:r>
              <a:rPr lang="en-GB" sz="1600" b="0" dirty="0"/>
              <a:t>, </a:t>
            </a:r>
            <a:r>
              <a:rPr lang="en-GB" sz="1600" b="0" i="1" dirty="0"/>
              <a:t>cleaners and domestic help</a:t>
            </a:r>
            <a:r>
              <a:rPr lang="en-GB" sz="1600" b="0" dirty="0"/>
              <a:t>, </a:t>
            </a:r>
            <a:r>
              <a:rPr lang="en-GB" sz="1600" b="0" i="1" dirty="0" smtClean="0"/>
              <a:t>clerks</a:t>
            </a:r>
            <a:r>
              <a:rPr lang="en-GB" sz="1600" b="0" dirty="0"/>
              <a:t>, </a:t>
            </a:r>
            <a:r>
              <a:rPr lang="en-GB" sz="1600" b="0" i="1" dirty="0"/>
              <a:t>health professionals</a:t>
            </a:r>
            <a:r>
              <a:rPr lang="en-GB" sz="1600" b="0" dirty="0"/>
              <a:t>, </a:t>
            </a:r>
            <a:r>
              <a:rPr lang="en-GB" sz="1600" b="0" i="1" dirty="0" smtClean="0"/>
              <a:t>teachers</a:t>
            </a:r>
            <a:r>
              <a:rPr lang="en-GB" sz="1600" b="0" dirty="0" smtClean="0"/>
              <a:t>, </a:t>
            </a:r>
            <a:r>
              <a:rPr lang="en-GB" sz="1600" b="0" i="1" dirty="0"/>
              <a:t>customer service </a:t>
            </a:r>
            <a:r>
              <a:rPr lang="en-GB" sz="1600" b="0" i="1" dirty="0" smtClean="0"/>
              <a:t>clerks.</a:t>
            </a:r>
          </a:p>
          <a:p>
            <a:endParaRPr lang="en-GB" sz="1600" b="0" dirty="0"/>
          </a:p>
          <a:p>
            <a:r>
              <a:rPr lang="en-GB" sz="1600" b="0" dirty="0"/>
              <a:t>Women </a:t>
            </a:r>
            <a:r>
              <a:rPr lang="en-GB" sz="1600" b="0" dirty="0" smtClean="0"/>
              <a:t>have frequently jobs in which they</a:t>
            </a:r>
            <a:r>
              <a:rPr lang="en-GB" sz="1600" dirty="0" smtClean="0"/>
              <a:t> </a:t>
            </a:r>
            <a:r>
              <a:rPr lang="en-GB" sz="1600" dirty="0"/>
              <a:t>are more likely to be exposed to a combination of physical, psychosocial and organisational risks</a:t>
            </a:r>
            <a:r>
              <a:rPr lang="en-GB" sz="1600" b="0" dirty="0"/>
              <a:t>, which can in turn result in </a:t>
            </a:r>
            <a:r>
              <a:rPr lang="en-GB" sz="1600" dirty="0"/>
              <a:t>higher MSD prevalence and health-related issues </a:t>
            </a:r>
            <a:r>
              <a:rPr lang="en-GB" sz="1600" b="0" dirty="0"/>
              <a:t>among women workers</a:t>
            </a:r>
            <a:r>
              <a:rPr lang="en-GB" sz="1600" b="0" dirty="0" smtClean="0"/>
              <a:t>.</a:t>
            </a:r>
            <a:endParaRPr lang="en-GB" sz="1600" b="0" dirty="0"/>
          </a:p>
        </p:txBody>
      </p:sp>
    </p:spTree>
    <p:extLst>
      <p:ext uri="{BB962C8B-B14F-4D97-AF65-F5344CB8AC3E}">
        <p14:creationId xmlns:p14="http://schemas.microsoft.com/office/powerpoint/2010/main" val="316922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7782" y="1771850"/>
            <a:ext cx="7344618" cy="2624990"/>
          </a:xfrm>
        </p:spPr>
        <p:txBody>
          <a:bodyPr lIns="0" tIns="0" rIns="0" bIns="0">
            <a:noAutofit/>
          </a:bodyPr>
          <a:lstStyle/>
          <a:p>
            <a:pPr lvl="1" algn="just">
              <a:spcAft>
                <a:spcPts val="600"/>
              </a:spcAft>
            </a:pPr>
            <a:r>
              <a:rPr lang="en-US" sz="1500" dirty="0">
                <a:solidFill>
                  <a:schemeClr val="accent1"/>
                </a:solidFill>
              </a:rPr>
              <a:t>Lack of career opportunities and pay </a:t>
            </a:r>
            <a:r>
              <a:rPr lang="en-US" sz="1500" dirty="0" smtClean="0">
                <a:solidFill>
                  <a:schemeClr val="accent1"/>
                </a:solidFill>
              </a:rPr>
              <a:t>gaps </a:t>
            </a:r>
            <a:endParaRPr lang="en-US" sz="1500" dirty="0">
              <a:solidFill>
                <a:schemeClr val="accent1"/>
              </a:solidFill>
            </a:endParaRPr>
          </a:p>
          <a:p>
            <a:pPr lvl="1" algn="just">
              <a:spcAft>
                <a:spcPts val="600"/>
              </a:spcAft>
            </a:pPr>
            <a:r>
              <a:rPr lang="en-US" sz="1500" dirty="0" smtClean="0">
                <a:solidFill>
                  <a:schemeClr val="accent1"/>
                </a:solidFill>
              </a:rPr>
              <a:t>Atypical </a:t>
            </a:r>
            <a:r>
              <a:rPr lang="en-US" sz="1500" dirty="0">
                <a:solidFill>
                  <a:schemeClr val="accent1"/>
                </a:solidFill>
              </a:rPr>
              <a:t>forms of </a:t>
            </a:r>
            <a:r>
              <a:rPr lang="en-US" sz="1500" dirty="0" smtClean="0">
                <a:solidFill>
                  <a:schemeClr val="accent1"/>
                </a:solidFill>
              </a:rPr>
              <a:t>employment</a:t>
            </a:r>
            <a:endParaRPr lang="en-US" sz="1500" dirty="0">
              <a:solidFill>
                <a:schemeClr val="accent1"/>
              </a:solidFill>
            </a:endParaRPr>
          </a:p>
          <a:p>
            <a:pPr lvl="1" algn="just">
              <a:spcAft>
                <a:spcPts val="600"/>
              </a:spcAft>
            </a:pPr>
            <a:r>
              <a:rPr lang="en-US" sz="1500" dirty="0">
                <a:solidFill>
                  <a:schemeClr val="accent1"/>
                </a:solidFill>
              </a:rPr>
              <a:t>Discrimination, harassment and unwanted sexual </a:t>
            </a:r>
            <a:r>
              <a:rPr lang="en-US" sz="1500" dirty="0" smtClean="0">
                <a:solidFill>
                  <a:schemeClr val="accent1"/>
                </a:solidFill>
              </a:rPr>
              <a:t>attention</a:t>
            </a:r>
            <a:endParaRPr lang="en-US" sz="1500" dirty="0">
              <a:solidFill>
                <a:schemeClr val="accent1"/>
              </a:solidFill>
            </a:endParaRPr>
          </a:p>
          <a:p>
            <a:pPr lvl="1" algn="just">
              <a:spcAft>
                <a:spcPts val="600"/>
              </a:spcAft>
            </a:pPr>
            <a:r>
              <a:rPr lang="en-US" sz="1500" dirty="0">
                <a:solidFill>
                  <a:schemeClr val="accent1"/>
                </a:solidFill>
              </a:rPr>
              <a:t>Work-life balance and women’s ‘dual role</a:t>
            </a:r>
            <a:r>
              <a:rPr lang="en-US" sz="1500" dirty="0" smtClean="0">
                <a:solidFill>
                  <a:schemeClr val="accent1"/>
                </a:solidFill>
              </a:rPr>
              <a:t>’ </a:t>
            </a:r>
            <a:r>
              <a:rPr lang="en-US" sz="1500" dirty="0">
                <a:solidFill>
                  <a:schemeClr val="accent1"/>
                </a:solidFill>
              </a:rPr>
              <a:t>as both worker as well as home-maker and unpaid </a:t>
            </a:r>
            <a:r>
              <a:rPr lang="en-US" sz="1500" dirty="0" smtClean="0">
                <a:solidFill>
                  <a:schemeClr val="accent1"/>
                </a:solidFill>
              </a:rPr>
              <a:t>carer</a:t>
            </a:r>
            <a:endParaRPr lang="en-US" sz="1500" dirty="0">
              <a:solidFill>
                <a:schemeClr val="accent1"/>
              </a:solidFill>
            </a:endParaRPr>
          </a:p>
          <a:p>
            <a:pPr lvl="1" algn="just">
              <a:spcAft>
                <a:spcPts val="600"/>
              </a:spcAft>
            </a:pPr>
            <a:r>
              <a:rPr lang="en-US" sz="1500" dirty="0">
                <a:solidFill>
                  <a:schemeClr val="accent1"/>
                </a:solidFill>
              </a:rPr>
              <a:t>Work-related mental load and stress, emotional </a:t>
            </a:r>
            <a:r>
              <a:rPr lang="en-US" sz="1500" dirty="0" smtClean="0">
                <a:solidFill>
                  <a:schemeClr val="accent1"/>
                </a:solidFill>
              </a:rPr>
              <a:t>demands</a:t>
            </a:r>
            <a:endParaRPr lang="en-US" sz="1500" dirty="0">
              <a:solidFill>
                <a:schemeClr val="accent1"/>
              </a:solidFill>
            </a:endParaRPr>
          </a:p>
          <a:p>
            <a:pPr lvl="1" algn="just">
              <a:spcAft>
                <a:spcPts val="600"/>
              </a:spcAft>
            </a:pPr>
            <a:r>
              <a:rPr lang="en-US" sz="1500" dirty="0" smtClean="0">
                <a:solidFill>
                  <a:schemeClr val="accent1"/>
                </a:solidFill>
              </a:rPr>
              <a:t>Limited opportunity to express opinions on </a:t>
            </a:r>
            <a:r>
              <a:rPr lang="en-US" sz="1500" dirty="0">
                <a:solidFill>
                  <a:schemeClr val="accent1"/>
                </a:solidFill>
              </a:rPr>
              <a:t>work-related health </a:t>
            </a:r>
            <a:r>
              <a:rPr lang="en-US" sz="1500" dirty="0" smtClean="0">
                <a:solidFill>
                  <a:schemeClr val="accent1"/>
                </a:solidFill>
              </a:rPr>
              <a:t>risks </a:t>
            </a:r>
            <a:r>
              <a:rPr lang="en-US" sz="1500" dirty="0">
                <a:solidFill>
                  <a:schemeClr val="accent1"/>
                </a:solidFill>
              </a:rPr>
              <a:t>and to be </a:t>
            </a:r>
            <a:r>
              <a:rPr lang="en-US" sz="1500" dirty="0" smtClean="0">
                <a:solidFill>
                  <a:schemeClr val="accent1"/>
                </a:solidFill>
              </a:rPr>
              <a:t>heard</a:t>
            </a:r>
            <a:endParaRPr lang="en-US" sz="1500" dirty="0">
              <a:solidFill>
                <a:schemeClr val="accent1"/>
              </a:solidFill>
            </a:endParaRPr>
          </a:p>
          <a:p>
            <a:pPr lvl="1" algn="just">
              <a:spcAft>
                <a:spcPts val="600"/>
              </a:spcAft>
            </a:pPr>
            <a:r>
              <a:rPr lang="en-US" sz="1500" dirty="0">
                <a:solidFill>
                  <a:schemeClr val="accent1"/>
                </a:solidFill>
              </a:rPr>
              <a:t>Prevailing </a:t>
            </a:r>
            <a:r>
              <a:rPr lang="en-US" sz="1500" dirty="0" smtClean="0">
                <a:solidFill>
                  <a:schemeClr val="accent1"/>
                </a:solidFill>
              </a:rPr>
              <a:t>male dominated </a:t>
            </a:r>
            <a:r>
              <a:rPr lang="en-US" sz="1500" dirty="0">
                <a:solidFill>
                  <a:schemeClr val="accent1"/>
                </a:solidFill>
              </a:rPr>
              <a:t>perspective on occupational diseases and OSH </a:t>
            </a:r>
            <a:r>
              <a:rPr lang="en-US" sz="1500" dirty="0" smtClean="0">
                <a:solidFill>
                  <a:schemeClr val="accent1"/>
                </a:solidFill>
              </a:rPr>
              <a:t>issues</a:t>
            </a:r>
            <a:endParaRPr lang="en-US" sz="1500" dirty="0">
              <a:solidFill>
                <a:schemeClr val="accent1"/>
              </a:solidFill>
            </a:endParaRPr>
          </a:p>
          <a:p>
            <a:pPr lvl="1" algn="just">
              <a:spcAft>
                <a:spcPts val="600"/>
              </a:spcAft>
            </a:pPr>
            <a:r>
              <a:rPr lang="en-US" sz="1500" dirty="0" smtClean="0">
                <a:solidFill>
                  <a:schemeClr val="accent1"/>
                </a:solidFill>
              </a:rPr>
              <a:t>Harmful </a:t>
            </a:r>
            <a:r>
              <a:rPr lang="en-US" sz="1500" dirty="0">
                <a:solidFill>
                  <a:schemeClr val="accent1"/>
                </a:solidFill>
              </a:rPr>
              <a:t>working conditions </a:t>
            </a:r>
            <a:r>
              <a:rPr lang="en-US" sz="1500" dirty="0" smtClean="0">
                <a:solidFill>
                  <a:schemeClr val="accent1"/>
                </a:solidFill>
              </a:rPr>
              <a:t>among </a:t>
            </a:r>
            <a:r>
              <a:rPr lang="en-US" sz="1500" dirty="0">
                <a:solidFill>
                  <a:schemeClr val="accent1"/>
                </a:solidFill>
              </a:rPr>
              <a:t>some particularly disadvantaged </a:t>
            </a:r>
            <a:r>
              <a:rPr lang="en-US" sz="1500" dirty="0" smtClean="0">
                <a:solidFill>
                  <a:schemeClr val="accent1"/>
                </a:solidFill>
              </a:rPr>
              <a:t>women </a:t>
            </a:r>
            <a:r>
              <a:rPr lang="en-US" sz="1500" dirty="0">
                <a:solidFill>
                  <a:schemeClr val="accent1"/>
                </a:solidFill>
              </a:rPr>
              <a:t>workers’ </a:t>
            </a:r>
            <a:r>
              <a:rPr lang="en-US" sz="1500" dirty="0" smtClean="0">
                <a:solidFill>
                  <a:schemeClr val="accent1"/>
                </a:solidFill>
              </a:rPr>
              <a:t>groups</a:t>
            </a:r>
            <a:endParaRPr lang="en-US" sz="1500" dirty="0">
              <a:solidFill>
                <a:schemeClr val="accent1"/>
              </a:solidFill>
            </a:endParaRPr>
          </a:p>
          <a:p>
            <a:pPr>
              <a:lnSpc>
                <a:spcPct val="80000"/>
              </a:lnSpc>
            </a:pPr>
            <a:endParaRPr lang="en-US" sz="1500" dirty="0" smtClean="0"/>
          </a:p>
          <a:p>
            <a:pPr marL="0" indent="0">
              <a:buNone/>
            </a:pPr>
            <a:endParaRPr lang="en-US" sz="1500" dirty="0" smtClean="0"/>
          </a:p>
          <a:p>
            <a:pPr marL="0" indent="0">
              <a:buNone/>
            </a:pPr>
            <a:endParaRPr lang="en-US" sz="1500" dirty="0"/>
          </a:p>
        </p:txBody>
      </p:sp>
      <p:sp>
        <p:nvSpPr>
          <p:cNvPr id="8" name="Title 1"/>
          <p:cNvSpPr>
            <a:spLocks noGrp="1"/>
          </p:cNvSpPr>
          <p:nvPr>
            <p:ph type="title"/>
          </p:nvPr>
        </p:nvSpPr>
        <p:spPr>
          <a:xfrm>
            <a:off x="450000" y="12606"/>
            <a:ext cx="7938424" cy="684795"/>
          </a:xfrm>
        </p:spPr>
        <p:txBody>
          <a:bodyPr/>
          <a:lstStyle/>
          <a:p>
            <a:r>
              <a:rPr lang="en-GB" sz="1600" dirty="0" smtClean="0"/>
              <a:t/>
            </a:r>
            <a:br>
              <a:rPr lang="en-GB" sz="1600" dirty="0" smtClean="0"/>
            </a:br>
            <a:r>
              <a:rPr lang="en-GB" sz="2000" dirty="0" smtClean="0"/>
              <a:t>Exposure </a:t>
            </a:r>
            <a:r>
              <a:rPr lang="en-GB" sz="2000" dirty="0"/>
              <a:t>to work-related health risk </a:t>
            </a:r>
            <a:r>
              <a:rPr lang="en-GB" sz="2000" dirty="0" smtClean="0"/>
              <a:t>factors </a:t>
            </a:r>
            <a:br>
              <a:rPr lang="en-GB" sz="2000" dirty="0" smtClean="0"/>
            </a:br>
            <a:r>
              <a:rPr lang="en-GB" sz="2000" dirty="0" smtClean="0"/>
              <a:t>Women workers</a:t>
            </a:r>
            <a:r>
              <a:rPr lang="en-GB" sz="1600" dirty="0"/>
              <a:t/>
            </a:r>
            <a:br>
              <a:rPr lang="en-GB" sz="1600" dirty="0"/>
            </a:br>
            <a:endParaRPr lang="en-GB" sz="1600" dirty="0"/>
          </a:p>
        </p:txBody>
      </p:sp>
      <p:sp>
        <p:nvSpPr>
          <p:cNvPr id="9" name="Rectangle 8"/>
          <p:cNvSpPr/>
          <p:nvPr/>
        </p:nvSpPr>
        <p:spPr>
          <a:xfrm>
            <a:off x="539750" y="915988"/>
            <a:ext cx="7632700" cy="830997"/>
          </a:xfrm>
          <a:prstGeom prst="rect">
            <a:avLst/>
          </a:prstGeom>
        </p:spPr>
        <p:txBody>
          <a:bodyPr wrap="square">
            <a:spAutoFit/>
          </a:bodyPr>
          <a:lstStyle/>
          <a:p>
            <a:pPr algn="just">
              <a:spcBef>
                <a:spcPts val="600"/>
              </a:spcBef>
              <a:spcAft>
                <a:spcPts val="600"/>
              </a:spcAft>
            </a:pPr>
            <a:r>
              <a:rPr lang="en-GB" sz="16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Besides physical risk factors, women workers are particularly exposed to</a:t>
            </a:r>
            <a:r>
              <a:rPr lang="en-GB" sz="1600" dirty="0">
                <a:latin typeface="Arial" panose="020B0604020202020204" pitchFamily="34" charset="0"/>
                <a:ea typeface="Times New Roman" panose="02020603050405020304" pitchFamily="18" charset="0"/>
                <a:cs typeface="Times New Roman" panose="02020603050405020304" pitchFamily="18" charset="0"/>
              </a:rPr>
              <a:t> </a:t>
            </a:r>
            <a:r>
              <a:rPr lang="en-GB" sz="1600" b="1" i="1"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organisational and psychosocial risk factors</a:t>
            </a:r>
            <a:r>
              <a:rPr lang="en-GB" sz="1600" dirty="0">
                <a:latin typeface="Arial" panose="020B0604020202020204" pitchFamily="34" charset="0"/>
                <a:ea typeface="Times New Roman" panose="02020603050405020304" pitchFamily="18" charset="0"/>
                <a:cs typeface="Times New Roman" panose="02020603050405020304" pitchFamily="18" charset="0"/>
              </a:rPr>
              <a:t> </a:t>
            </a:r>
            <a:r>
              <a:rPr lang="en-GB" sz="16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that may lead to a higher risk of suffering MSD-related problems. The identified risks are as follows:</a:t>
            </a:r>
            <a:endParaRPr lang="en-GB"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0850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48566" y="42916"/>
            <a:ext cx="9036496" cy="780104"/>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err="1" smtClean="0"/>
              <a:t>Prevalence</a:t>
            </a:r>
            <a:r>
              <a:rPr lang="es-ES" sz="2000" dirty="0" smtClean="0"/>
              <a:t> </a:t>
            </a:r>
            <a:r>
              <a:rPr lang="es-ES" sz="2000" dirty="0"/>
              <a:t>of general </a:t>
            </a:r>
            <a:r>
              <a:rPr lang="es-ES" sz="2000" dirty="0" err="1"/>
              <a:t>health</a:t>
            </a:r>
            <a:r>
              <a:rPr lang="es-ES" sz="2000" dirty="0"/>
              <a:t> </a:t>
            </a:r>
            <a:r>
              <a:rPr lang="es-ES" sz="2000" dirty="0" err="1"/>
              <a:t>problems</a:t>
            </a:r>
            <a:r>
              <a:rPr lang="es-ES" sz="2000" dirty="0"/>
              <a:t> and </a:t>
            </a:r>
            <a:r>
              <a:rPr lang="es-ES" sz="2000" dirty="0" err="1" smtClean="0"/>
              <a:t>MSDs</a:t>
            </a:r>
            <a:endParaRPr lang="es-ES" sz="2000" dirty="0" smtClean="0"/>
          </a:p>
          <a:p>
            <a:r>
              <a:rPr lang="es-ES" sz="2000" dirty="0" err="1" smtClean="0"/>
              <a:t>Women</a:t>
            </a:r>
            <a:r>
              <a:rPr lang="es-ES" sz="2000" dirty="0" smtClean="0"/>
              <a:t> </a:t>
            </a:r>
            <a:r>
              <a:rPr lang="es-ES" sz="2000" dirty="0" err="1"/>
              <a:t>w</a:t>
            </a:r>
            <a:r>
              <a:rPr lang="es-ES" sz="2000" dirty="0" err="1" smtClean="0"/>
              <a:t>orkers</a:t>
            </a:r>
            <a:endParaRPr lang="en-GB" sz="2000" dirty="0"/>
          </a:p>
          <a:p>
            <a:endParaRPr lang="en-GB" sz="1600" dirty="0"/>
          </a:p>
        </p:txBody>
      </p:sp>
      <p:sp>
        <p:nvSpPr>
          <p:cNvPr id="5" name="2 Marcador de contenido"/>
          <p:cNvSpPr txBox="1">
            <a:spLocks/>
          </p:cNvSpPr>
          <p:nvPr/>
        </p:nvSpPr>
        <p:spPr>
          <a:xfrm>
            <a:off x="539750" y="1203598"/>
            <a:ext cx="7623884" cy="3455987"/>
          </a:xfrm>
          <a:prstGeom prst="rect">
            <a:avLst/>
          </a:prstGeom>
        </p:spPr>
        <p:txBody>
          <a:bodyPr vert="horz" lIns="91440" tIns="45720" rIns="91440" bIns="4572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pPr algn="just"/>
            <a:r>
              <a:rPr lang="en-US" altLang="es-ES" sz="1600" b="0" dirty="0" smtClean="0">
                <a:sym typeface="Wingdings" pitchFamily="2" charset="2"/>
              </a:rPr>
              <a:t>Worse self-perceived health situation, larger limitations in daily activities and higher absence from work are observed amongst women workers</a:t>
            </a:r>
            <a:endParaRPr lang="en-US" altLang="es-ES" sz="1600" b="0" dirty="0">
              <a:sym typeface="Wingdings" pitchFamily="2" charset="2"/>
            </a:endParaRPr>
          </a:p>
          <a:p>
            <a:pPr algn="just"/>
            <a:endParaRPr lang="en-US" sz="1600" dirty="0" smtClean="0"/>
          </a:p>
          <a:p>
            <a:pPr algn="just"/>
            <a:r>
              <a:rPr lang="en-US" altLang="es-ES" sz="1600" b="0" dirty="0" smtClean="0">
                <a:sym typeface="Wingdings" pitchFamily="2" charset="2"/>
              </a:rPr>
              <a:t>Higher prevalence of MSD-related problems amongst women workers:</a:t>
            </a:r>
            <a:endParaRPr lang="en-US" sz="1600" b="0" dirty="0" smtClean="0">
              <a:sym typeface="Wingdings" pitchFamily="2" charset="2"/>
            </a:endParaRPr>
          </a:p>
          <a:p>
            <a:pPr lvl="1" algn="just">
              <a:spcBef>
                <a:spcPts val="600"/>
              </a:spcBef>
              <a:spcAft>
                <a:spcPts val="600"/>
              </a:spcAft>
            </a:pPr>
            <a:r>
              <a:rPr lang="en-GB" sz="1600" dirty="0">
                <a:latin typeface="Arial" panose="020B0604020202020204" pitchFamily="34" charset="0"/>
                <a:ea typeface="Times New Roman" panose="02020603050405020304" pitchFamily="18" charset="0"/>
                <a:cs typeface="Times New Roman" panose="02020603050405020304" pitchFamily="18" charset="0"/>
              </a:rPr>
              <a:t>Data from the </a:t>
            </a:r>
            <a:r>
              <a:rPr lang="en-GB" sz="1600" u="sng" dirty="0" smtClean="0">
                <a:latin typeface="Arial" panose="020B0604020202020204" pitchFamily="34" charset="0"/>
                <a:ea typeface="Times New Roman" panose="02020603050405020304" pitchFamily="18" charset="0"/>
                <a:cs typeface="Times New Roman" panose="02020603050405020304" pitchFamily="18" charset="0"/>
              </a:rPr>
              <a:t>European </a:t>
            </a:r>
            <a:r>
              <a:rPr lang="en-GB" sz="1600" u="sng" dirty="0">
                <a:latin typeface="Arial" panose="020B0604020202020204" pitchFamily="34" charset="0"/>
                <a:ea typeface="Times New Roman" panose="02020603050405020304" pitchFamily="18" charset="0"/>
                <a:cs typeface="Times New Roman" panose="02020603050405020304" pitchFamily="18" charset="0"/>
              </a:rPr>
              <a:t>Working Conditions Survey </a:t>
            </a:r>
            <a:r>
              <a:rPr lang="en-GB" sz="1600" dirty="0">
                <a:latin typeface="Arial" panose="020B0604020202020204" pitchFamily="34" charset="0"/>
                <a:ea typeface="Times New Roman" panose="02020603050405020304" pitchFamily="18" charset="0"/>
                <a:cs typeface="Times New Roman" panose="02020603050405020304" pitchFamily="18" charset="0"/>
              </a:rPr>
              <a:t>(EWCS) showed </a:t>
            </a:r>
            <a:r>
              <a:rPr lang="en-GB" sz="1600" dirty="0" smtClean="0">
                <a:latin typeface="Arial" panose="020B0604020202020204" pitchFamily="34" charset="0"/>
                <a:ea typeface="Times New Roman" panose="02020603050405020304" pitchFamily="18" charset="0"/>
                <a:cs typeface="Times New Roman" panose="02020603050405020304" pitchFamily="18" charset="0"/>
              </a:rPr>
              <a:t>that </a:t>
            </a:r>
            <a:r>
              <a:rPr lang="en-GB" sz="1600" dirty="0">
                <a:latin typeface="Arial" panose="020B0604020202020204" pitchFamily="34" charset="0"/>
                <a:ea typeface="Times New Roman" panose="02020603050405020304" pitchFamily="18" charset="0"/>
                <a:cs typeface="Times New Roman" panose="02020603050405020304" pitchFamily="18" charset="0"/>
              </a:rPr>
              <a:t>in </a:t>
            </a:r>
            <a:r>
              <a:rPr lang="en-GB" sz="1600" dirty="0" smtClean="0">
                <a:latin typeface="Arial" panose="020B0604020202020204" pitchFamily="34" charset="0"/>
                <a:ea typeface="Times New Roman" panose="02020603050405020304" pitchFamily="18" charset="0"/>
                <a:cs typeface="Times New Roman" panose="02020603050405020304" pitchFamily="18" charset="0"/>
              </a:rPr>
              <a:t>2015 </a:t>
            </a:r>
            <a:r>
              <a:rPr lang="en-GB" sz="1600" dirty="0">
                <a:latin typeface="Arial" panose="020B0604020202020204" pitchFamily="34" charset="0"/>
                <a:ea typeface="Times New Roman" panose="02020603050405020304" pitchFamily="18" charset="0"/>
                <a:cs typeface="Times New Roman" panose="02020603050405020304" pitchFamily="18" charset="0"/>
              </a:rPr>
              <a:t>60 % of women workers in the EU reported one or more </a:t>
            </a:r>
            <a:r>
              <a:rPr lang="en-GB" sz="1600" dirty="0" smtClean="0">
                <a:latin typeface="Arial" panose="020B0604020202020204" pitchFamily="34" charset="0"/>
                <a:ea typeface="Times New Roman" panose="02020603050405020304" pitchFamily="18" charset="0"/>
                <a:cs typeface="Times New Roman" panose="02020603050405020304" pitchFamily="18" charset="0"/>
              </a:rPr>
              <a:t>MSDs </a:t>
            </a:r>
            <a:r>
              <a:rPr lang="en-GB" sz="1600" dirty="0">
                <a:latin typeface="Arial" panose="020B0604020202020204" pitchFamily="34" charset="0"/>
                <a:ea typeface="Times New Roman" panose="02020603050405020304" pitchFamily="18" charset="0"/>
                <a:cs typeface="Times New Roman" panose="02020603050405020304" pitchFamily="18" charset="0"/>
              </a:rPr>
              <a:t>(compared with 56 % of men). </a:t>
            </a:r>
            <a:endParaRPr lang="en-GB" sz="1600" dirty="0" smtClean="0">
              <a:latin typeface="Arial" panose="020B0604020202020204" pitchFamily="34" charset="0"/>
              <a:ea typeface="Times New Roman" panose="02020603050405020304" pitchFamily="18" charset="0"/>
              <a:cs typeface="Times New Roman" panose="02020603050405020304" pitchFamily="18" charset="0"/>
            </a:endParaRPr>
          </a:p>
          <a:p>
            <a:pPr lvl="1" algn="just">
              <a:spcBef>
                <a:spcPts val="600"/>
              </a:spcBef>
              <a:spcAft>
                <a:spcPts val="600"/>
              </a:spcAft>
            </a:pPr>
            <a:r>
              <a:rPr lang="en-GB" sz="1600" dirty="0" smtClean="0">
                <a:latin typeface="Arial" panose="020B0604020202020204" pitchFamily="34" charset="0"/>
                <a:ea typeface="Times New Roman" panose="02020603050405020304" pitchFamily="18" charset="0"/>
                <a:cs typeface="Times New Roman" panose="02020603050405020304" pitchFamily="18" charset="0"/>
              </a:rPr>
              <a:t>The </a:t>
            </a:r>
            <a:r>
              <a:rPr lang="en-GB" sz="1600" dirty="0">
                <a:latin typeface="Arial" panose="020B0604020202020204" pitchFamily="34" charset="0"/>
                <a:ea typeface="Times New Roman" panose="02020603050405020304" pitchFamily="18" charset="0"/>
                <a:cs typeface="Times New Roman" panose="02020603050405020304" pitchFamily="18" charset="0"/>
              </a:rPr>
              <a:t>most reported ailment is </a:t>
            </a:r>
            <a:r>
              <a:rPr lang="en-GB" sz="1600" i="1" dirty="0">
                <a:latin typeface="Arial" panose="020B0604020202020204" pitchFamily="34" charset="0"/>
                <a:ea typeface="Times New Roman" panose="02020603050405020304" pitchFamily="18" charset="0"/>
                <a:cs typeface="Times New Roman" panose="02020603050405020304" pitchFamily="18" charset="0"/>
              </a:rPr>
              <a:t>backache</a:t>
            </a:r>
            <a:r>
              <a:rPr lang="en-GB" sz="1600" dirty="0">
                <a:latin typeface="Arial" panose="020B0604020202020204" pitchFamily="34" charset="0"/>
                <a:ea typeface="Times New Roman" panose="02020603050405020304" pitchFamily="18" charset="0"/>
                <a:cs typeface="Times New Roman" panose="02020603050405020304" pitchFamily="18" charset="0"/>
              </a:rPr>
              <a:t> (45 %), followed by </a:t>
            </a:r>
            <a:r>
              <a:rPr lang="en-GB" sz="1600" i="1" dirty="0">
                <a:latin typeface="Arial" panose="020B0604020202020204" pitchFamily="34" charset="0"/>
                <a:ea typeface="Times New Roman" panose="02020603050405020304" pitchFamily="18" charset="0"/>
                <a:cs typeface="Times New Roman" panose="02020603050405020304" pitchFamily="18" charset="0"/>
              </a:rPr>
              <a:t>muscular pains in the shoulders, neck and/or upper limbs</a:t>
            </a:r>
            <a:r>
              <a:rPr lang="en-GB" sz="1600" dirty="0">
                <a:latin typeface="Arial" panose="020B0604020202020204" pitchFamily="34" charset="0"/>
                <a:ea typeface="Times New Roman" panose="02020603050405020304" pitchFamily="18" charset="0"/>
                <a:cs typeface="Times New Roman" panose="02020603050405020304" pitchFamily="18" charset="0"/>
              </a:rPr>
              <a:t> (44 %) and </a:t>
            </a:r>
            <a:r>
              <a:rPr lang="en-GB" sz="1600" i="1" dirty="0">
                <a:latin typeface="Arial" panose="020B0604020202020204" pitchFamily="34" charset="0"/>
                <a:ea typeface="Times New Roman" panose="02020603050405020304" pitchFamily="18" charset="0"/>
                <a:cs typeface="Times New Roman" panose="02020603050405020304" pitchFamily="18" charset="0"/>
              </a:rPr>
              <a:t>muscular pain in lower limbs </a:t>
            </a:r>
            <a:r>
              <a:rPr lang="en-GB" sz="1600" dirty="0">
                <a:latin typeface="Arial" panose="020B0604020202020204" pitchFamily="34" charset="0"/>
                <a:ea typeface="Times New Roman" panose="02020603050405020304" pitchFamily="18" charset="0"/>
                <a:cs typeface="Times New Roman" panose="02020603050405020304" pitchFamily="18" charset="0"/>
              </a:rPr>
              <a:t>(30 %). </a:t>
            </a:r>
            <a:endParaRPr lang="en-GB" sz="1600" dirty="0" smtClean="0">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3003798"/>
            <a:ext cx="5490232" cy="1375981"/>
          </a:xfrm>
          <a:prstGeom prst="rect">
            <a:avLst/>
          </a:prstGeom>
        </p:spPr>
      </p:pic>
    </p:spTree>
    <p:extLst>
      <p:ext uri="{BB962C8B-B14F-4D97-AF65-F5344CB8AC3E}">
        <p14:creationId xmlns:p14="http://schemas.microsoft.com/office/powerpoint/2010/main" val="2364765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7606</TotalTime>
  <Words>3910</Words>
  <Application>Microsoft Office PowerPoint</Application>
  <PresentationFormat>On-screen Show (16:9)</PresentationFormat>
  <Paragraphs>320</Paragraphs>
  <Slides>26</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PowerPoint Presentation</vt:lpstr>
      <vt:lpstr>PowerPoint Presentation</vt:lpstr>
      <vt:lpstr> Exposure to work-related health risk factors  Women workers </vt:lpstr>
      <vt:lpstr> Exposure to work-related health risk factors Women workers </vt:lpstr>
      <vt:lpstr> Exposure to work-related health risk factors  Women workers </vt:lpstr>
      <vt:lpstr>PowerPoint Presentation</vt:lpstr>
      <vt:lpstr> Exposure to work-related health risk factors  Migrant workers </vt:lpstr>
      <vt:lpstr> Exposure to work-related health risk factors Migrant workers </vt:lpstr>
      <vt:lpstr> Exposure to work-related health risk factors Migrant workers </vt:lpstr>
      <vt:lpstr>PowerPoint Presentation</vt:lpstr>
      <vt:lpstr> Exposure to work-related health risk factors LGBTI workers </vt:lpstr>
      <vt:lpstr>PowerPoint Presentation</vt:lpstr>
      <vt:lpstr> Prevalence of general health problems and MSDs LGBTI workers </vt:lpstr>
      <vt:lpstr>PowerPoint Presentation</vt:lpstr>
      <vt:lpstr>Main findings: Analysis of practice and policy initiatives </vt:lpstr>
      <vt:lpstr>Main findings: Analysis of practice and policy initiatives </vt:lpstr>
      <vt:lpstr>PowerPoint Presentation</vt:lpstr>
      <vt:lpstr>PowerPoint Presentation</vt:lpstr>
      <vt:lpstr>PowerPoint Presentation</vt:lpstr>
      <vt:lpstr>Resources</vt:lpstr>
      <vt:lpstr>Resources</vt:lpstr>
      <vt:lpstr>Resources on practice and policy initiatives </vt:lpstr>
      <vt:lpstr>PowerPoint Presentation</vt:lpstr>
    </vt:vector>
  </TitlesOfParts>
  <Manager/>
  <Company>EU-OSHA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Xabier ALTUBE</dc:creator>
  <cp:keywords/>
  <dc:description/>
  <cp:lastModifiedBy>Teresa CARDÁS</cp:lastModifiedBy>
  <cp:revision>763</cp:revision>
  <cp:lastPrinted>2019-10-04T15:07:06Z</cp:lastPrinted>
  <dcterms:created xsi:type="dcterms:W3CDTF">2015-10-14T15:05:30Z</dcterms:created>
  <dcterms:modified xsi:type="dcterms:W3CDTF">2021-05-25T12:41:28Z</dcterms:modified>
  <cp:category/>
</cp:coreProperties>
</file>